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8" r:id="rId3"/>
    <p:sldId id="259" r:id="rId4"/>
    <p:sldId id="260" r:id="rId5"/>
    <p:sldId id="291" r:id="rId6"/>
    <p:sldId id="292" r:id="rId7"/>
    <p:sldId id="293" r:id="rId8"/>
    <p:sldId id="294" r:id="rId9"/>
    <p:sldId id="295" r:id="rId10"/>
    <p:sldId id="271" r:id="rId11"/>
    <p:sldId id="272" r:id="rId12"/>
    <p:sldId id="273" r:id="rId13"/>
    <p:sldId id="274" r:id="rId14"/>
    <p:sldId id="275" r:id="rId15"/>
    <p:sldId id="276" r:id="rId16"/>
    <p:sldId id="278" r:id="rId17"/>
    <p:sldId id="279" r:id="rId18"/>
    <p:sldId id="280" r:id="rId19"/>
    <p:sldId id="281" r:id="rId20"/>
    <p:sldId id="282" r:id="rId21"/>
    <p:sldId id="283" r:id="rId22"/>
    <p:sldId id="285" r:id="rId23"/>
    <p:sldId id="286" r:id="rId24"/>
    <p:sldId id="287" r:id="rId25"/>
    <p:sldId id="288" r:id="rId26"/>
    <p:sldId id="289" r:id="rId27"/>
    <p:sldId id="290" r:id="rId28"/>
    <p:sldId id="296" r:id="rId29"/>
    <p:sldId id="299" r:id="rId30"/>
    <p:sldId id="297" r:id="rId31"/>
    <p:sldId id="298"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FAFC5-8D58-4FCF-9EBA-533CB5C4AE98}">
          <p14:sldIdLst>
            <p14:sldId id="256"/>
            <p14:sldId id="258"/>
            <p14:sldId id="259"/>
            <p14:sldId id="260"/>
            <p14:sldId id="291"/>
            <p14:sldId id="292"/>
            <p14:sldId id="293"/>
            <p14:sldId id="294"/>
            <p14:sldId id="295"/>
            <p14:sldId id="271"/>
            <p14:sldId id="272"/>
            <p14:sldId id="273"/>
            <p14:sldId id="274"/>
            <p14:sldId id="275"/>
            <p14:sldId id="276"/>
            <p14:sldId id="278"/>
            <p14:sldId id="279"/>
            <p14:sldId id="280"/>
            <p14:sldId id="281"/>
            <p14:sldId id="282"/>
            <p14:sldId id="283"/>
            <p14:sldId id="285"/>
            <p14:sldId id="286"/>
            <p14:sldId id="287"/>
            <p14:sldId id="288"/>
            <p14:sldId id="289"/>
            <p14:sldId id="290"/>
            <p14:sldId id="296"/>
            <p14:sldId id="299"/>
            <p14:sldId id="297"/>
            <p14:sldId id="298"/>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Lst>
        </p14:section>
        <p14:section name="Default Section" id="{B972AFC3-A40F-48B4-A904-540F3CFBAE39}">
          <p14:sldIdLst/>
        </p14:section>
        <p14:section name="Untitled Section" id="{C76BEA1D-16F1-40D2-BEE6-2DC84D08E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954"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BC865-6EFE-4496-A3E1-CB98CCCF44DA}" type="datetimeFigureOut">
              <a:rPr lang="en-AU" smtClean="0"/>
              <a:t>12/10/2024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02BFA-E307-42D8-A47D-7626AD422C5C}" type="slidenum">
              <a:rPr lang="en-AU" smtClean="0"/>
              <a:t>‹#›</a:t>
            </a:fld>
            <a:endParaRPr lang="en-AU"/>
          </a:p>
        </p:txBody>
      </p:sp>
    </p:spTree>
    <p:extLst>
      <p:ext uri="{BB962C8B-B14F-4D97-AF65-F5344CB8AC3E}">
        <p14:creationId xmlns:p14="http://schemas.microsoft.com/office/powerpoint/2010/main" val="1941267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FAF7-33EA-9E00-4C29-CA2854F445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45AFD44-BB7F-6F82-E574-7017B6186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6D3A76D-C808-6BDD-75EA-FD1FE3C2CE09}"/>
              </a:ext>
            </a:extLst>
          </p:cNvPr>
          <p:cNvSpPr>
            <a:spLocks noGrp="1"/>
          </p:cNvSpPr>
          <p:nvPr>
            <p:ph type="dt" sz="half" idx="10"/>
          </p:nvPr>
        </p:nvSpPr>
        <p:spPr/>
        <p:txBody>
          <a:bodyPr/>
          <a:lstStyle/>
          <a:p>
            <a:fld id="{76EB9665-7F40-432C-9FBD-255632CEAF98}" type="datetimeFigureOut">
              <a:rPr lang="en-AU" smtClean="0"/>
              <a:t>12/10/2024</a:t>
            </a:fld>
            <a:endParaRPr lang="en-AU"/>
          </a:p>
        </p:txBody>
      </p:sp>
      <p:sp>
        <p:nvSpPr>
          <p:cNvPr id="5" name="Footer Placeholder 4">
            <a:extLst>
              <a:ext uri="{FF2B5EF4-FFF2-40B4-BE49-F238E27FC236}">
                <a16:creationId xmlns:a16="http://schemas.microsoft.com/office/drawing/2014/main" id="{FE0C4869-1633-7424-2D78-9F26FD808B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383598-42FB-0ABB-9131-B47B29E2F71C}"/>
              </a:ext>
            </a:extLst>
          </p:cNvPr>
          <p:cNvSpPr>
            <a:spLocks noGrp="1"/>
          </p:cNvSpPr>
          <p:nvPr>
            <p:ph type="sldNum" sz="quarter" idx="12"/>
          </p:nvPr>
        </p:nvSpPr>
        <p:spPr/>
        <p:txBody>
          <a:bodyPr/>
          <a:lstStyle/>
          <a:p>
            <a:fld id="{FBFC56F6-FDEA-410E-8C7E-7D916D8C2E08}" type="slidenum">
              <a:rPr lang="en-AU" smtClean="0"/>
              <a:t>‹#›</a:t>
            </a:fld>
            <a:endParaRPr lang="en-AU"/>
          </a:p>
        </p:txBody>
      </p:sp>
    </p:spTree>
    <p:extLst>
      <p:ext uri="{BB962C8B-B14F-4D97-AF65-F5344CB8AC3E}">
        <p14:creationId xmlns:p14="http://schemas.microsoft.com/office/powerpoint/2010/main" val="89255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AC96-C12B-2DD0-A45C-A46C378B9FC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A80FCA9-0187-C8D3-F577-C9096AA59E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B3E9424-254E-2A2C-C6F0-2DB38A1A41B5}"/>
              </a:ext>
            </a:extLst>
          </p:cNvPr>
          <p:cNvSpPr>
            <a:spLocks noGrp="1"/>
          </p:cNvSpPr>
          <p:nvPr>
            <p:ph type="dt" sz="half" idx="10"/>
          </p:nvPr>
        </p:nvSpPr>
        <p:spPr/>
        <p:txBody>
          <a:bodyPr/>
          <a:lstStyle/>
          <a:p>
            <a:fld id="{76EB9665-7F40-432C-9FBD-255632CEAF98}" type="datetimeFigureOut">
              <a:rPr lang="en-AU" smtClean="0"/>
              <a:t>12/10/2024</a:t>
            </a:fld>
            <a:endParaRPr lang="en-AU"/>
          </a:p>
        </p:txBody>
      </p:sp>
      <p:sp>
        <p:nvSpPr>
          <p:cNvPr id="5" name="Footer Placeholder 4">
            <a:extLst>
              <a:ext uri="{FF2B5EF4-FFF2-40B4-BE49-F238E27FC236}">
                <a16:creationId xmlns:a16="http://schemas.microsoft.com/office/drawing/2014/main" id="{10461765-DF44-0B9A-94A5-3CE3AAC7D75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06BE3E-1F6A-E700-88CD-CA76A38880E0}"/>
              </a:ext>
            </a:extLst>
          </p:cNvPr>
          <p:cNvSpPr>
            <a:spLocks noGrp="1"/>
          </p:cNvSpPr>
          <p:nvPr>
            <p:ph type="sldNum" sz="quarter" idx="12"/>
          </p:nvPr>
        </p:nvSpPr>
        <p:spPr/>
        <p:txBody>
          <a:bodyPr/>
          <a:lstStyle/>
          <a:p>
            <a:fld id="{FBFC56F6-FDEA-410E-8C7E-7D916D8C2E08}" type="slidenum">
              <a:rPr lang="en-AU" smtClean="0"/>
              <a:t>‹#›</a:t>
            </a:fld>
            <a:endParaRPr lang="en-AU"/>
          </a:p>
        </p:txBody>
      </p:sp>
    </p:spTree>
    <p:extLst>
      <p:ext uri="{BB962C8B-B14F-4D97-AF65-F5344CB8AC3E}">
        <p14:creationId xmlns:p14="http://schemas.microsoft.com/office/powerpoint/2010/main" val="3764964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41D2F7-E68D-8B78-C11C-F391D5E4E8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B2D646D-C742-61B4-20F6-26DBCAEFC2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60D7FE2-4EB7-03DD-63DD-DCAE5378CD8E}"/>
              </a:ext>
            </a:extLst>
          </p:cNvPr>
          <p:cNvSpPr>
            <a:spLocks noGrp="1"/>
          </p:cNvSpPr>
          <p:nvPr>
            <p:ph type="dt" sz="half" idx="10"/>
          </p:nvPr>
        </p:nvSpPr>
        <p:spPr/>
        <p:txBody>
          <a:bodyPr/>
          <a:lstStyle/>
          <a:p>
            <a:fld id="{76EB9665-7F40-432C-9FBD-255632CEAF98}" type="datetimeFigureOut">
              <a:rPr lang="en-AU" smtClean="0"/>
              <a:t>12/10/2024</a:t>
            </a:fld>
            <a:endParaRPr lang="en-AU"/>
          </a:p>
        </p:txBody>
      </p:sp>
      <p:sp>
        <p:nvSpPr>
          <p:cNvPr id="5" name="Footer Placeholder 4">
            <a:extLst>
              <a:ext uri="{FF2B5EF4-FFF2-40B4-BE49-F238E27FC236}">
                <a16:creationId xmlns:a16="http://schemas.microsoft.com/office/drawing/2014/main" id="{B9E81C9F-C1E4-B3F0-BFE8-48E8D2F8880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ACF4527-0779-56CD-58C4-AEB98590D44D}"/>
              </a:ext>
            </a:extLst>
          </p:cNvPr>
          <p:cNvSpPr>
            <a:spLocks noGrp="1"/>
          </p:cNvSpPr>
          <p:nvPr>
            <p:ph type="sldNum" sz="quarter" idx="12"/>
          </p:nvPr>
        </p:nvSpPr>
        <p:spPr/>
        <p:txBody>
          <a:bodyPr/>
          <a:lstStyle/>
          <a:p>
            <a:fld id="{FBFC56F6-FDEA-410E-8C7E-7D916D8C2E08}" type="slidenum">
              <a:rPr lang="en-AU" smtClean="0"/>
              <a:t>‹#›</a:t>
            </a:fld>
            <a:endParaRPr lang="en-AU"/>
          </a:p>
        </p:txBody>
      </p:sp>
    </p:spTree>
    <p:extLst>
      <p:ext uri="{BB962C8B-B14F-4D97-AF65-F5344CB8AC3E}">
        <p14:creationId xmlns:p14="http://schemas.microsoft.com/office/powerpoint/2010/main" val="1300406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577DB-2542-0E35-B255-BA6998F13EE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6FD94ED-DE18-BB2B-5E37-AEBDD2C9DA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46F8042-84DF-3572-3366-EFD777E3EA00}"/>
              </a:ext>
            </a:extLst>
          </p:cNvPr>
          <p:cNvSpPr>
            <a:spLocks noGrp="1"/>
          </p:cNvSpPr>
          <p:nvPr>
            <p:ph type="dt" sz="half" idx="10"/>
          </p:nvPr>
        </p:nvSpPr>
        <p:spPr/>
        <p:txBody>
          <a:bodyPr/>
          <a:lstStyle/>
          <a:p>
            <a:fld id="{76EB9665-7F40-432C-9FBD-255632CEAF98}" type="datetimeFigureOut">
              <a:rPr lang="en-AU" smtClean="0"/>
              <a:t>12/10/2024</a:t>
            </a:fld>
            <a:endParaRPr lang="en-AU"/>
          </a:p>
        </p:txBody>
      </p:sp>
      <p:sp>
        <p:nvSpPr>
          <p:cNvPr id="5" name="Footer Placeholder 4">
            <a:extLst>
              <a:ext uri="{FF2B5EF4-FFF2-40B4-BE49-F238E27FC236}">
                <a16:creationId xmlns:a16="http://schemas.microsoft.com/office/drawing/2014/main" id="{BB9C210B-702C-4D7D-4100-65636ADA5AF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73061E7-09BD-82E0-30C5-64651052B914}"/>
              </a:ext>
            </a:extLst>
          </p:cNvPr>
          <p:cNvSpPr>
            <a:spLocks noGrp="1"/>
          </p:cNvSpPr>
          <p:nvPr>
            <p:ph type="sldNum" sz="quarter" idx="12"/>
          </p:nvPr>
        </p:nvSpPr>
        <p:spPr/>
        <p:txBody>
          <a:bodyPr/>
          <a:lstStyle/>
          <a:p>
            <a:fld id="{FBFC56F6-FDEA-410E-8C7E-7D916D8C2E08}" type="slidenum">
              <a:rPr lang="en-AU" smtClean="0"/>
              <a:t>‹#›</a:t>
            </a:fld>
            <a:endParaRPr lang="en-AU"/>
          </a:p>
        </p:txBody>
      </p:sp>
    </p:spTree>
    <p:extLst>
      <p:ext uri="{BB962C8B-B14F-4D97-AF65-F5344CB8AC3E}">
        <p14:creationId xmlns:p14="http://schemas.microsoft.com/office/powerpoint/2010/main" val="3294203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B171C-CC10-E22A-B6CE-E36A9A7536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3FEAE88-FE61-DE77-88D4-DE3604A529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B26D9C-AE7F-7499-0D09-B5B680F95493}"/>
              </a:ext>
            </a:extLst>
          </p:cNvPr>
          <p:cNvSpPr>
            <a:spLocks noGrp="1"/>
          </p:cNvSpPr>
          <p:nvPr>
            <p:ph type="dt" sz="half" idx="10"/>
          </p:nvPr>
        </p:nvSpPr>
        <p:spPr/>
        <p:txBody>
          <a:bodyPr/>
          <a:lstStyle/>
          <a:p>
            <a:fld id="{76EB9665-7F40-432C-9FBD-255632CEAF98}" type="datetimeFigureOut">
              <a:rPr lang="en-AU" smtClean="0"/>
              <a:t>12/10/2024</a:t>
            </a:fld>
            <a:endParaRPr lang="en-AU"/>
          </a:p>
        </p:txBody>
      </p:sp>
      <p:sp>
        <p:nvSpPr>
          <p:cNvPr id="5" name="Footer Placeholder 4">
            <a:extLst>
              <a:ext uri="{FF2B5EF4-FFF2-40B4-BE49-F238E27FC236}">
                <a16:creationId xmlns:a16="http://schemas.microsoft.com/office/drawing/2014/main" id="{41422641-565A-110E-C980-A325F86DBA1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5F89FD5-C28A-2A73-C91C-49C450AFCF25}"/>
              </a:ext>
            </a:extLst>
          </p:cNvPr>
          <p:cNvSpPr>
            <a:spLocks noGrp="1"/>
          </p:cNvSpPr>
          <p:nvPr>
            <p:ph type="sldNum" sz="quarter" idx="12"/>
          </p:nvPr>
        </p:nvSpPr>
        <p:spPr/>
        <p:txBody>
          <a:bodyPr/>
          <a:lstStyle/>
          <a:p>
            <a:fld id="{FBFC56F6-FDEA-410E-8C7E-7D916D8C2E08}" type="slidenum">
              <a:rPr lang="en-AU" smtClean="0"/>
              <a:t>‹#›</a:t>
            </a:fld>
            <a:endParaRPr lang="en-AU"/>
          </a:p>
        </p:txBody>
      </p:sp>
    </p:spTree>
    <p:extLst>
      <p:ext uri="{BB962C8B-B14F-4D97-AF65-F5344CB8AC3E}">
        <p14:creationId xmlns:p14="http://schemas.microsoft.com/office/powerpoint/2010/main" val="748242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FAE5-A8ED-8B12-D90B-5E050A0CDD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0F07B83-1111-B88C-8499-30C8CAD8EA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D1B31AB-1228-FD40-80E4-0A9958EFA8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81AC1A1-0798-17FC-9A07-59D5F6EFF890}"/>
              </a:ext>
            </a:extLst>
          </p:cNvPr>
          <p:cNvSpPr>
            <a:spLocks noGrp="1"/>
          </p:cNvSpPr>
          <p:nvPr>
            <p:ph type="dt" sz="half" idx="10"/>
          </p:nvPr>
        </p:nvSpPr>
        <p:spPr/>
        <p:txBody>
          <a:bodyPr/>
          <a:lstStyle/>
          <a:p>
            <a:fld id="{76EB9665-7F40-432C-9FBD-255632CEAF98}" type="datetimeFigureOut">
              <a:rPr lang="en-AU" smtClean="0"/>
              <a:t>12/10/2024</a:t>
            </a:fld>
            <a:endParaRPr lang="en-AU"/>
          </a:p>
        </p:txBody>
      </p:sp>
      <p:sp>
        <p:nvSpPr>
          <p:cNvPr id="6" name="Footer Placeholder 5">
            <a:extLst>
              <a:ext uri="{FF2B5EF4-FFF2-40B4-BE49-F238E27FC236}">
                <a16:creationId xmlns:a16="http://schemas.microsoft.com/office/drawing/2014/main" id="{0C4645CC-9177-C34A-3281-BAE2964E936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86D0772-13EB-DC2B-E9C3-84CE0A7E73A6}"/>
              </a:ext>
            </a:extLst>
          </p:cNvPr>
          <p:cNvSpPr>
            <a:spLocks noGrp="1"/>
          </p:cNvSpPr>
          <p:nvPr>
            <p:ph type="sldNum" sz="quarter" idx="12"/>
          </p:nvPr>
        </p:nvSpPr>
        <p:spPr/>
        <p:txBody>
          <a:bodyPr/>
          <a:lstStyle/>
          <a:p>
            <a:fld id="{FBFC56F6-FDEA-410E-8C7E-7D916D8C2E08}" type="slidenum">
              <a:rPr lang="en-AU" smtClean="0"/>
              <a:t>‹#›</a:t>
            </a:fld>
            <a:endParaRPr lang="en-AU"/>
          </a:p>
        </p:txBody>
      </p:sp>
    </p:spTree>
    <p:extLst>
      <p:ext uri="{BB962C8B-B14F-4D97-AF65-F5344CB8AC3E}">
        <p14:creationId xmlns:p14="http://schemas.microsoft.com/office/powerpoint/2010/main" val="3059946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1920E-5276-A9EB-D15D-32E25811CA6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EE785C2-3A69-71B5-78BB-F777995313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94FBE2-9F46-5A15-4EE9-FEBED27A8E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A1E2863-8833-11FB-8A90-D85CE6019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B502A8-F98F-8F08-93C4-F278D9E0F4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9005920-3E05-2152-8B5D-D27DBBEB1570}"/>
              </a:ext>
            </a:extLst>
          </p:cNvPr>
          <p:cNvSpPr>
            <a:spLocks noGrp="1"/>
          </p:cNvSpPr>
          <p:nvPr>
            <p:ph type="dt" sz="half" idx="10"/>
          </p:nvPr>
        </p:nvSpPr>
        <p:spPr/>
        <p:txBody>
          <a:bodyPr/>
          <a:lstStyle/>
          <a:p>
            <a:fld id="{76EB9665-7F40-432C-9FBD-255632CEAF98}" type="datetimeFigureOut">
              <a:rPr lang="en-AU" smtClean="0"/>
              <a:t>12/10/2024</a:t>
            </a:fld>
            <a:endParaRPr lang="en-AU"/>
          </a:p>
        </p:txBody>
      </p:sp>
      <p:sp>
        <p:nvSpPr>
          <p:cNvPr id="8" name="Footer Placeholder 7">
            <a:extLst>
              <a:ext uri="{FF2B5EF4-FFF2-40B4-BE49-F238E27FC236}">
                <a16:creationId xmlns:a16="http://schemas.microsoft.com/office/drawing/2014/main" id="{8E06E51A-FC36-CD3C-D88D-E903B30EC7C3}"/>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7FDB25A-A474-F983-77BB-8175AA8DE321}"/>
              </a:ext>
            </a:extLst>
          </p:cNvPr>
          <p:cNvSpPr>
            <a:spLocks noGrp="1"/>
          </p:cNvSpPr>
          <p:nvPr>
            <p:ph type="sldNum" sz="quarter" idx="12"/>
          </p:nvPr>
        </p:nvSpPr>
        <p:spPr/>
        <p:txBody>
          <a:bodyPr/>
          <a:lstStyle/>
          <a:p>
            <a:fld id="{FBFC56F6-FDEA-410E-8C7E-7D916D8C2E08}" type="slidenum">
              <a:rPr lang="en-AU" smtClean="0"/>
              <a:t>‹#›</a:t>
            </a:fld>
            <a:endParaRPr lang="en-AU"/>
          </a:p>
        </p:txBody>
      </p:sp>
    </p:spTree>
    <p:extLst>
      <p:ext uri="{BB962C8B-B14F-4D97-AF65-F5344CB8AC3E}">
        <p14:creationId xmlns:p14="http://schemas.microsoft.com/office/powerpoint/2010/main" val="390015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B17E5-777E-BDAD-666E-312FC796368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1999885-D7CC-FED2-8996-31D7500D90F1}"/>
              </a:ext>
            </a:extLst>
          </p:cNvPr>
          <p:cNvSpPr>
            <a:spLocks noGrp="1"/>
          </p:cNvSpPr>
          <p:nvPr>
            <p:ph type="dt" sz="half" idx="10"/>
          </p:nvPr>
        </p:nvSpPr>
        <p:spPr/>
        <p:txBody>
          <a:bodyPr/>
          <a:lstStyle/>
          <a:p>
            <a:fld id="{76EB9665-7F40-432C-9FBD-255632CEAF98}" type="datetimeFigureOut">
              <a:rPr lang="en-AU" smtClean="0"/>
              <a:t>12/10/2024</a:t>
            </a:fld>
            <a:endParaRPr lang="en-AU"/>
          </a:p>
        </p:txBody>
      </p:sp>
      <p:sp>
        <p:nvSpPr>
          <p:cNvPr id="4" name="Footer Placeholder 3">
            <a:extLst>
              <a:ext uri="{FF2B5EF4-FFF2-40B4-BE49-F238E27FC236}">
                <a16:creationId xmlns:a16="http://schemas.microsoft.com/office/drawing/2014/main" id="{0D7632F1-C80D-B9CF-BD94-62F01FCFEDC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FE9CEC4-9779-E129-2E94-436993946520}"/>
              </a:ext>
            </a:extLst>
          </p:cNvPr>
          <p:cNvSpPr>
            <a:spLocks noGrp="1"/>
          </p:cNvSpPr>
          <p:nvPr>
            <p:ph type="sldNum" sz="quarter" idx="12"/>
          </p:nvPr>
        </p:nvSpPr>
        <p:spPr/>
        <p:txBody>
          <a:bodyPr/>
          <a:lstStyle/>
          <a:p>
            <a:fld id="{FBFC56F6-FDEA-410E-8C7E-7D916D8C2E08}" type="slidenum">
              <a:rPr lang="en-AU" smtClean="0"/>
              <a:t>‹#›</a:t>
            </a:fld>
            <a:endParaRPr lang="en-AU"/>
          </a:p>
        </p:txBody>
      </p:sp>
    </p:spTree>
    <p:extLst>
      <p:ext uri="{BB962C8B-B14F-4D97-AF65-F5344CB8AC3E}">
        <p14:creationId xmlns:p14="http://schemas.microsoft.com/office/powerpoint/2010/main" val="3419776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D417F6-392A-D222-E588-3B98A344F32D}"/>
              </a:ext>
            </a:extLst>
          </p:cNvPr>
          <p:cNvSpPr>
            <a:spLocks noGrp="1"/>
          </p:cNvSpPr>
          <p:nvPr>
            <p:ph type="dt" sz="half" idx="10"/>
          </p:nvPr>
        </p:nvSpPr>
        <p:spPr/>
        <p:txBody>
          <a:bodyPr/>
          <a:lstStyle/>
          <a:p>
            <a:fld id="{76EB9665-7F40-432C-9FBD-255632CEAF98}" type="datetimeFigureOut">
              <a:rPr lang="en-AU" smtClean="0"/>
              <a:t>12/10/2024</a:t>
            </a:fld>
            <a:endParaRPr lang="en-AU"/>
          </a:p>
        </p:txBody>
      </p:sp>
      <p:sp>
        <p:nvSpPr>
          <p:cNvPr id="3" name="Footer Placeholder 2">
            <a:extLst>
              <a:ext uri="{FF2B5EF4-FFF2-40B4-BE49-F238E27FC236}">
                <a16:creationId xmlns:a16="http://schemas.microsoft.com/office/drawing/2014/main" id="{589BDFD3-270B-6E48-C96D-18120240C81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ED974A5-7C73-951E-DA45-236F4A389AC5}"/>
              </a:ext>
            </a:extLst>
          </p:cNvPr>
          <p:cNvSpPr>
            <a:spLocks noGrp="1"/>
          </p:cNvSpPr>
          <p:nvPr>
            <p:ph type="sldNum" sz="quarter" idx="12"/>
          </p:nvPr>
        </p:nvSpPr>
        <p:spPr/>
        <p:txBody>
          <a:bodyPr/>
          <a:lstStyle/>
          <a:p>
            <a:fld id="{FBFC56F6-FDEA-410E-8C7E-7D916D8C2E08}" type="slidenum">
              <a:rPr lang="en-AU" smtClean="0"/>
              <a:t>‹#›</a:t>
            </a:fld>
            <a:endParaRPr lang="en-AU"/>
          </a:p>
        </p:txBody>
      </p:sp>
    </p:spTree>
    <p:extLst>
      <p:ext uri="{BB962C8B-B14F-4D97-AF65-F5344CB8AC3E}">
        <p14:creationId xmlns:p14="http://schemas.microsoft.com/office/powerpoint/2010/main" val="340701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E4FD-AE60-90EB-D7B0-5F07565FB9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8B5B66D-6D2A-B3B6-D416-F2C659EE80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00509E2-BC0C-742B-BBD2-5F5EAAD12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927C3A-29CD-AD94-56D3-48D8D1823011}"/>
              </a:ext>
            </a:extLst>
          </p:cNvPr>
          <p:cNvSpPr>
            <a:spLocks noGrp="1"/>
          </p:cNvSpPr>
          <p:nvPr>
            <p:ph type="dt" sz="half" idx="10"/>
          </p:nvPr>
        </p:nvSpPr>
        <p:spPr/>
        <p:txBody>
          <a:bodyPr/>
          <a:lstStyle/>
          <a:p>
            <a:fld id="{76EB9665-7F40-432C-9FBD-255632CEAF98}" type="datetimeFigureOut">
              <a:rPr lang="en-AU" smtClean="0"/>
              <a:t>12/10/2024</a:t>
            </a:fld>
            <a:endParaRPr lang="en-AU"/>
          </a:p>
        </p:txBody>
      </p:sp>
      <p:sp>
        <p:nvSpPr>
          <p:cNvPr id="6" name="Footer Placeholder 5">
            <a:extLst>
              <a:ext uri="{FF2B5EF4-FFF2-40B4-BE49-F238E27FC236}">
                <a16:creationId xmlns:a16="http://schemas.microsoft.com/office/drawing/2014/main" id="{ECB9CBF6-DD29-FED6-5C76-491A62358C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F995B8D-91CC-D2B5-6DC1-B4B3AE156447}"/>
              </a:ext>
            </a:extLst>
          </p:cNvPr>
          <p:cNvSpPr>
            <a:spLocks noGrp="1"/>
          </p:cNvSpPr>
          <p:nvPr>
            <p:ph type="sldNum" sz="quarter" idx="12"/>
          </p:nvPr>
        </p:nvSpPr>
        <p:spPr/>
        <p:txBody>
          <a:bodyPr/>
          <a:lstStyle/>
          <a:p>
            <a:fld id="{FBFC56F6-FDEA-410E-8C7E-7D916D8C2E08}" type="slidenum">
              <a:rPr lang="en-AU" smtClean="0"/>
              <a:t>‹#›</a:t>
            </a:fld>
            <a:endParaRPr lang="en-AU"/>
          </a:p>
        </p:txBody>
      </p:sp>
    </p:spTree>
    <p:extLst>
      <p:ext uri="{BB962C8B-B14F-4D97-AF65-F5344CB8AC3E}">
        <p14:creationId xmlns:p14="http://schemas.microsoft.com/office/powerpoint/2010/main" val="481687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58261-683B-6D38-3DD9-665C87CDA9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FC6A146-B9CA-05F1-9203-8150F480B0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A886E8E-7470-DDF7-05E1-C5BCAA282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FB5D28-EE61-37C4-EACF-8FCC70B5A09C}"/>
              </a:ext>
            </a:extLst>
          </p:cNvPr>
          <p:cNvSpPr>
            <a:spLocks noGrp="1"/>
          </p:cNvSpPr>
          <p:nvPr>
            <p:ph type="dt" sz="half" idx="10"/>
          </p:nvPr>
        </p:nvSpPr>
        <p:spPr/>
        <p:txBody>
          <a:bodyPr/>
          <a:lstStyle/>
          <a:p>
            <a:fld id="{76EB9665-7F40-432C-9FBD-255632CEAF98}" type="datetimeFigureOut">
              <a:rPr lang="en-AU" smtClean="0"/>
              <a:t>12/10/2024</a:t>
            </a:fld>
            <a:endParaRPr lang="en-AU"/>
          </a:p>
        </p:txBody>
      </p:sp>
      <p:sp>
        <p:nvSpPr>
          <p:cNvPr id="6" name="Footer Placeholder 5">
            <a:extLst>
              <a:ext uri="{FF2B5EF4-FFF2-40B4-BE49-F238E27FC236}">
                <a16:creationId xmlns:a16="http://schemas.microsoft.com/office/drawing/2014/main" id="{68885395-E029-7858-87CC-6DB6271B323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D30D53D-5A5A-BE1D-F32B-C1E9A2545B46}"/>
              </a:ext>
            </a:extLst>
          </p:cNvPr>
          <p:cNvSpPr>
            <a:spLocks noGrp="1"/>
          </p:cNvSpPr>
          <p:nvPr>
            <p:ph type="sldNum" sz="quarter" idx="12"/>
          </p:nvPr>
        </p:nvSpPr>
        <p:spPr/>
        <p:txBody>
          <a:bodyPr/>
          <a:lstStyle/>
          <a:p>
            <a:fld id="{FBFC56F6-FDEA-410E-8C7E-7D916D8C2E08}" type="slidenum">
              <a:rPr lang="en-AU" smtClean="0"/>
              <a:t>‹#›</a:t>
            </a:fld>
            <a:endParaRPr lang="en-AU"/>
          </a:p>
        </p:txBody>
      </p:sp>
    </p:spTree>
    <p:extLst>
      <p:ext uri="{BB962C8B-B14F-4D97-AF65-F5344CB8AC3E}">
        <p14:creationId xmlns:p14="http://schemas.microsoft.com/office/powerpoint/2010/main" val="2775488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B9AA14-74AB-A7FC-2DBE-ECE5D0C388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B381568-3CF5-C979-69E0-584E75DF1E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FA3085A-753B-4241-913C-84CBB2206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EB9665-7F40-432C-9FBD-255632CEAF98}" type="datetimeFigureOut">
              <a:rPr lang="en-AU" smtClean="0"/>
              <a:t>12/10/2024</a:t>
            </a:fld>
            <a:endParaRPr lang="en-AU"/>
          </a:p>
        </p:txBody>
      </p:sp>
      <p:sp>
        <p:nvSpPr>
          <p:cNvPr id="5" name="Footer Placeholder 4">
            <a:extLst>
              <a:ext uri="{FF2B5EF4-FFF2-40B4-BE49-F238E27FC236}">
                <a16:creationId xmlns:a16="http://schemas.microsoft.com/office/drawing/2014/main" id="{0D863850-DE00-FBDB-585E-B6E203C46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D48866FB-7CF2-90BA-481D-DF243DBA81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FC56F6-FDEA-410E-8C7E-7D916D8C2E08}" type="slidenum">
              <a:rPr lang="en-AU" smtClean="0"/>
              <a:t>‹#›</a:t>
            </a:fld>
            <a:endParaRPr lang="en-AU"/>
          </a:p>
        </p:txBody>
      </p:sp>
    </p:spTree>
    <p:extLst>
      <p:ext uri="{BB962C8B-B14F-4D97-AF65-F5344CB8AC3E}">
        <p14:creationId xmlns:p14="http://schemas.microsoft.com/office/powerpoint/2010/main" val="3028672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D4B9-197C-C4E6-ECC7-B30DC0693801}"/>
              </a:ext>
            </a:extLst>
          </p:cNvPr>
          <p:cNvSpPr>
            <a:spLocks noGrp="1"/>
          </p:cNvSpPr>
          <p:nvPr>
            <p:ph type="ctrTitle"/>
          </p:nvPr>
        </p:nvSpPr>
        <p:spPr>
          <a:xfrm>
            <a:off x="945931" y="1122363"/>
            <a:ext cx="10300138" cy="2387600"/>
          </a:xfrm>
        </p:spPr>
        <p:txBody>
          <a:bodyPr>
            <a:normAutofit/>
          </a:bodyPr>
          <a:lstStyle/>
          <a:p>
            <a:pPr>
              <a:lnSpc>
                <a:spcPct val="150000"/>
              </a:lnSpc>
            </a:pPr>
            <a:r>
              <a:rPr lang="en-US" dirty="0"/>
              <a:t>Preparation for Microsoft Exam</a:t>
            </a:r>
            <a:endParaRPr lang="en-AU" dirty="0"/>
          </a:p>
        </p:txBody>
      </p:sp>
      <p:sp>
        <p:nvSpPr>
          <p:cNvPr id="3" name="Subtitle 2">
            <a:extLst>
              <a:ext uri="{FF2B5EF4-FFF2-40B4-BE49-F238E27FC236}">
                <a16:creationId xmlns:a16="http://schemas.microsoft.com/office/drawing/2014/main" id="{2BD3B877-F7F7-7DB8-3BDA-D20109BFACB7}"/>
              </a:ext>
            </a:extLst>
          </p:cNvPr>
          <p:cNvSpPr>
            <a:spLocks noGrp="1"/>
          </p:cNvSpPr>
          <p:nvPr>
            <p:ph type="subTitle" idx="1"/>
          </p:nvPr>
        </p:nvSpPr>
        <p:spPr/>
        <p:txBody>
          <a:bodyPr>
            <a:noAutofit/>
          </a:bodyPr>
          <a:lstStyle/>
          <a:p>
            <a:pPr>
              <a:lnSpc>
                <a:spcPct val="150000"/>
              </a:lnSpc>
            </a:pPr>
            <a:r>
              <a:rPr lang="en-AU" sz="2800" dirty="0"/>
              <a:t>Friday</a:t>
            </a:r>
          </a:p>
          <a:p>
            <a:pPr>
              <a:lnSpc>
                <a:spcPct val="150000"/>
              </a:lnSpc>
            </a:pPr>
            <a:r>
              <a:rPr lang="en-AU" sz="2800" dirty="0"/>
              <a:t>Lecturer: Dr. Farshid Keivanian</a:t>
            </a:r>
          </a:p>
        </p:txBody>
      </p:sp>
    </p:spTree>
    <p:extLst>
      <p:ext uri="{BB962C8B-B14F-4D97-AF65-F5344CB8AC3E}">
        <p14:creationId xmlns:p14="http://schemas.microsoft.com/office/powerpoint/2010/main" val="3700351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D0F0-7796-6AA4-0582-34A53331841A}"/>
              </a:ext>
            </a:extLst>
          </p:cNvPr>
          <p:cNvSpPr>
            <a:spLocks noGrp="1"/>
          </p:cNvSpPr>
          <p:nvPr>
            <p:ph type="title"/>
          </p:nvPr>
        </p:nvSpPr>
        <p:spPr>
          <a:xfrm>
            <a:off x="1" y="0"/>
            <a:ext cx="12192000" cy="2364059"/>
          </a:xfrm>
        </p:spPr>
        <p:txBody>
          <a:bodyPr>
            <a:normAutofit fontScale="90000"/>
          </a:bodyPr>
          <a:lstStyle/>
          <a:p>
            <a:r>
              <a:rPr lang="en-AU" dirty="0"/>
              <a:t>3. </a:t>
            </a:r>
            <a:r>
              <a:rPr lang="en-US" dirty="0"/>
              <a:t>Creating a monthly income report for </a:t>
            </a:r>
            <a:r>
              <a:rPr lang="en-US" dirty="0" err="1"/>
              <a:t>Fabrikam</a:t>
            </a:r>
            <a:r>
              <a:rPr lang="en-US" dirty="0"/>
              <a:t> Residences, with some specific instructions at the bottom related to adding "Rent" as a tag in the document properties.</a:t>
            </a:r>
            <a:endParaRPr lang="en-AU" dirty="0"/>
          </a:p>
        </p:txBody>
      </p:sp>
      <p:sp>
        <p:nvSpPr>
          <p:cNvPr id="3" name="Rectangle 1">
            <a:extLst>
              <a:ext uri="{FF2B5EF4-FFF2-40B4-BE49-F238E27FC236}">
                <a16:creationId xmlns:a16="http://schemas.microsoft.com/office/drawing/2014/main" id="{D6F99CAB-E360-E9F0-279D-6696FD175259}"/>
              </a:ext>
            </a:extLst>
          </p:cNvPr>
          <p:cNvSpPr>
            <a:spLocks noChangeArrowheads="1"/>
          </p:cNvSpPr>
          <p:nvPr/>
        </p:nvSpPr>
        <p:spPr bwMode="auto">
          <a:xfrm>
            <a:off x="84082" y="2364059"/>
            <a:ext cx="12023835"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 1: Ensure Data Accuracy for Monthly Rent and Rent Increase</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Review the Table: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table contains details such as Property ID, Bedrooms, Bathrooms, Garage, Garden, Type, Monthly Rent, and Rent Increase. Double-check that the data in these columns is accurate.</a:t>
            </a:r>
          </a:p>
        </p:txBody>
      </p:sp>
    </p:spTree>
    <p:extLst>
      <p:ext uri="{BB962C8B-B14F-4D97-AF65-F5344CB8AC3E}">
        <p14:creationId xmlns:p14="http://schemas.microsoft.com/office/powerpoint/2010/main" val="2979211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D0F0-7796-6AA4-0582-34A53331841A}"/>
              </a:ext>
            </a:extLst>
          </p:cNvPr>
          <p:cNvSpPr>
            <a:spLocks noGrp="1"/>
          </p:cNvSpPr>
          <p:nvPr>
            <p:ph type="title"/>
          </p:nvPr>
        </p:nvSpPr>
        <p:spPr>
          <a:xfrm>
            <a:off x="1" y="0"/>
            <a:ext cx="12192000" cy="2364059"/>
          </a:xfrm>
        </p:spPr>
        <p:txBody>
          <a:bodyPr>
            <a:normAutofit fontScale="90000"/>
          </a:bodyPr>
          <a:lstStyle/>
          <a:p>
            <a:r>
              <a:rPr lang="en-AU" dirty="0"/>
              <a:t>3. </a:t>
            </a:r>
            <a:r>
              <a:rPr lang="en-US" dirty="0"/>
              <a:t>Creating a monthly income report for </a:t>
            </a:r>
            <a:r>
              <a:rPr lang="en-US" dirty="0" err="1"/>
              <a:t>Fabrikam</a:t>
            </a:r>
            <a:r>
              <a:rPr lang="en-US" dirty="0"/>
              <a:t> Residences, with some specific instructions at the bottom related to adding "Rent" as a tag in the document properties.</a:t>
            </a:r>
            <a:endParaRPr lang="en-AU" dirty="0"/>
          </a:p>
        </p:txBody>
      </p:sp>
      <p:sp>
        <p:nvSpPr>
          <p:cNvPr id="3" name="Rectangle 1">
            <a:extLst>
              <a:ext uri="{FF2B5EF4-FFF2-40B4-BE49-F238E27FC236}">
                <a16:creationId xmlns:a16="http://schemas.microsoft.com/office/drawing/2014/main" id="{D6F99CAB-E360-E9F0-279D-6696FD175259}"/>
              </a:ext>
            </a:extLst>
          </p:cNvPr>
          <p:cNvSpPr>
            <a:spLocks noChangeArrowheads="1"/>
          </p:cNvSpPr>
          <p:nvPr/>
        </p:nvSpPr>
        <p:spPr bwMode="auto">
          <a:xfrm>
            <a:off x="0" y="2219024"/>
            <a:ext cx="12023835"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Check Rent Data:</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Ensure that the Monthly Rent and Rent Increase columns are formatted as currency values. To do this:</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Select the cells under Monthly Rent and Rent Increase.</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Right-click and choose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Format Cells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Under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Number</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select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Currency</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ensure the correct currency symbol is displayed.</a:t>
            </a:r>
          </a:p>
        </p:txBody>
      </p:sp>
    </p:spTree>
    <p:extLst>
      <p:ext uri="{BB962C8B-B14F-4D97-AF65-F5344CB8AC3E}">
        <p14:creationId xmlns:p14="http://schemas.microsoft.com/office/powerpoint/2010/main" val="1812761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6F99CAB-E360-E9F0-279D-6696FD175259}"/>
              </a:ext>
            </a:extLst>
          </p:cNvPr>
          <p:cNvSpPr>
            <a:spLocks noChangeArrowheads="1"/>
          </p:cNvSpPr>
          <p:nvPr/>
        </p:nvSpPr>
        <p:spPr bwMode="auto">
          <a:xfrm>
            <a:off x="84082" y="830917"/>
            <a:ext cx="12023835"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Step 2: Add Rent as a Tag to the Document Properties</a:t>
            </a:r>
          </a:p>
          <a:p>
            <a:pPr>
              <a:lnSpc>
                <a:spcPct val="150000"/>
              </a:lnSpc>
              <a:buFont typeface="+mj-lt"/>
              <a:buAutoNum type="arabicPeriod"/>
            </a:pPr>
            <a:r>
              <a:rPr lang="en-US" sz="2800" b="1" dirty="0">
                <a:latin typeface="Calibri" panose="020F0502020204030204" pitchFamily="34" charset="0"/>
                <a:cs typeface="Calibri" panose="020F0502020204030204" pitchFamily="34" charset="0"/>
              </a:rPr>
              <a:t> Access Document Properties: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Click on the </a:t>
            </a:r>
            <a:r>
              <a:rPr lang="en-US" sz="2800" b="1" dirty="0">
                <a:latin typeface="Calibri" panose="020F0502020204030204" pitchFamily="34" charset="0"/>
                <a:cs typeface="Calibri" panose="020F0502020204030204" pitchFamily="34" charset="0"/>
              </a:rPr>
              <a:t>File</a:t>
            </a:r>
            <a:r>
              <a:rPr lang="en-US" sz="2800" dirty="0">
                <a:latin typeface="Calibri" panose="020F0502020204030204" pitchFamily="34" charset="0"/>
                <a:cs typeface="Calibri" panose="020F0502020204030204" pitchFamily="34" charset="0"/>
              </a:rPr>
              <a:t> tab in Excel to go to the backstage view.</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On the left sidebar, choose </a:t>
            </a:r>
            <a:r>
              <a:rPr lang="en-US" sz="2800" b="1" dirty="0">
                <a:latin typeface="Calibri" panose="020F0502020204030204" pitchFamily="34" charset="0"/>
                <a:cs typeface="Calibri" panose="020F0502020204030204" pitchFamily="34" charset="0"/>
              </a:rPr>
              <a:t>Info</a:t>
            </a:r>
            <a:r>
              <a:rPr lang="en-US" sz="2800" dirty="0">
                <a:latin typeface="Calibri" panose="020F0502020204030204" pitchFamily="34" charset="0"/>
                <a:cs typeface="Calibri" panose="020F0502020204030204" pitchFamily="34" charset="0"/>
              </a:rPr>
              <a:t>.</a:t>
            </a:r>
          </a:p>
          <a:p>
            <a:pPr>
              <a:lnSpc>
                <a:spcPct val="150000"/>
              </a:lnSpc>
              <a:buFont typeface="+mj-lt"/>
              <a:buAutoNum type="arabicPeriod"/>
            </a:pPr>
            <a:r>
              <a:rPr lang="en-US" sz="2800" b="1" dirty="0">
                <a:latin typeface="Calibri" panose="020F0502020204030204" pitchFamily="34" charset="0"/>
                <a:cs typeface="Calibri" panose="020F0502020204030204" pitchFamily="34" charset="0"/>
              </a:rPr>
              <a:t> Add Tags: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In the </a:t>
            </a:r>
            <a:r>
              <a:rPr lang="en-US" sz="2800" b="1" dirty="0">
                <a:latin typeface="Calibri" panose="020F0502020204030204" pitchFamily="34" charset="0"/>
                <a:cs typeface="Calibri" panose="020F0502020204030204" pitchFamily="34" charset="0"/>
              </a:rPr>
              <a:t>Properties</a:t>
            </a:r>
            <a:r>
              <a:rPr lang="en-US" sz="2800" dirty="0">
                <a:latin typeface="Calibri" panose="020F0502020204030204" pitchFamily="34" charset="0"/>
                <a:cs typeface="Calibri" panose="020F0502020204030204" pitchFamily="34" charset="0"/>
              </a:rPr>
              <a:t> section (on the right side), look for </a:t>
            </a:r>
            <a:r>
              <a:rPr lang="en-US" sz="2800" b="1" dirty="0">
                <a:latin typeface="Calibri" panose="020F0502020204030204" pitchFamily="34" charset="0"/>
                <a:cs typeface="Calibri" panose="020F0502020204030204" pitchFamily="34" charset="0"/>
              </a:rPr>
              <a:t>Tags</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Click on </a:t>
            </a:r>
            <a:r>
              <a:rPr lang="en-US" sz="2800" b="1" dirty="0">
                <a:latin typeface="Calibri" panose="020F0502020204030204" pitchFamily="34" charset="0"/>
                <a:cs typeface="Calibri" panose="020F0502020204030204" pitchFamily="34" charset="0"/>
              </a:rPr>
              <a:t>Add a tag</a:t>
            </a:r>
            <a:r>
              <a:rPr lang="en-US" sz="2800" dirty="0">
                <a:latin typeface="Calibri" panose="020F0502020204030204" pitchFamily="34" charset="0"/>
                <a:cs typeface="Calibri" panose="020F0502020204030204" pitchFamily="34" charset="0"/>
              </a:rPr>
              <a:t>, and type in “Rent”.</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Press </a:t>
            </a:r>
            <a:r>
              <a:rPr lang="en-US" sz="2800" b="1" dirty="0">
                <a:latin typeface="Calibri" panose="020F0502020204030204" pitchFamily="34" charset="0"/>
                <a:cs typeface="Calibri" panose="020F0502020204030204" pitchFamily="34" charset="0"/>
              </a:rPr>
              <a:t>Enter</a:t>
            </a:r>
            <a:r>
              <a:rPr lang="en-US" sz="2800" dirty="0">
                <a:latin typeface="Calibri" panose="020F0502020204030204" pitchFamily="34" charset="0"/>
                <a:cs typeface="Calibri" panose="020F0502020204030204" pitchFamily="34" charset="0"/>
              </a:rPr>
              <a:t> to save the tag.</a:t>
            </a:r>
          </a:p>
        </p:txBody>
      </p:sp>
    </p:spTree>
    <p:extLst>
      <p:ext uri="{BB962C8B-B14F-4D97-AF65-F5344CB8AC3E}">
        <p14:creationId xmlns:p14="http://schemas.microsoft.com/office/powerpoint/2010/main" val="3759926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6F99CAB-E360-E9F0-279D-6696FD175259}"/>
              </a:ext>
            </a:extLst>
          </p:cNvPr>
          <p:cNvSpPr>
            <a:spLocks noChangeArrowheads="1"/>
          </p:cNvSpPr>
          <p:nvPr/>
        </p:nvSpPr>
        <p:spPr bwMode="auto">
          <a:xfrm>
            <a:off x="84082" y="830917"/>
            <a:ext cx="12023835"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Step 3: Optional Formatting (If Required)</a:t>
            </a:r>
          </a:p>
          <a:p>
            <a:pPr>
              <a:lnSpc>
                <a:spcPct val="150000"/>
              </a:lnSpc>
              <a:buFont typeface="+mj-lt"/>
              <a:buAutoNum type="arabicPeriod"/>
            </a:pPr>
            <a:r>
              <a:rPr lang="en-US" sz="2800" b="1" dirty="0">
                <a:latin typeface="Calibri" panose="020F0502020204030204" pitchFamily="34" charset="0"/>
                <a:cs typeface="Calibri" panose="020F0502020204030204" pitchFamily="34" charset="0"/>
              </a:rPr>
              <a:t> Table Formatting:</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If needed, apply table formatting for a more organized look:</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Select the entire table.</a:t>
            </a:r>
          </a:p>
          <a:p>
            <a:pPr marL="1371600" lvl="2"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Go to the </a:t>
            </a:r>
            <a:r>
              <a:rPr lang="en-US" sz="2800" b="1" dirty="0">
                <a:latin typeface="Calibri" panose="020F0502020204030204" pitchFamily="34" charset="0"/>
                <a:cs typeface="Calibri" panose="020F0502020204030204" pitchFamily="34" charset="0"/>
              </a:rPr>
              <a:t>Home</a:t>
            </a:r>
            <a:r>
              <a:rPr lang="en-US" sz="2800" dirty="0">
                <a:latin typeface="Calibri" panose="020F0502020204030204" pitchFamily="34" charset="0"/>
                <a:cs typeface="Calibri" panose="020F0502020204030204" pitchFamily="34" charset="0"/>
              </a:rPr>
              <a:t> tab and click on </a:t>
            </a:r>
            <a:r>
              <a:rPr lang="en-US" sz="2800" b="1" dirty="0">
                <a:latin typeface="Calibri" panose="020F0502020204030204" pitchFamily="34" charset="0"/>
                <a:cs typeface="Calibri" panose="020F0502020204030204" pitchFamily="34" charset="0"/>
              </a:rPr>
              <a:t>Format as Table</a:t>
            </a:r>
            <a:r>
              <a:rPr lang="en-US" sz="2800" dirty="0">
                <a:latin typeface="Calibri" panose="020F0502020204030204" pitchFamily="34" charset="0"/>
                <a:cs typeface="Calibri" panose="020F0502020204030204" pitchFamily="34" charset="0"/>
              </a:rPr>
              <a:t>. Choose a table style you like.</a:t>
            </a:r>
          </a:p>
          <a:p>
            <a:pPr>
              <a:lnSpc>
                <a:spcPct val="150000"/>
              </a:lnSpc>
              <a:buFont typeface="+mj-lt"/>
              <a:buAutoNum type="arabicPeriod"/>
            </a:pPr>
            <a:r>
              <a:rPr lang="en-US" sz="2800" b="1" dirty="0">
                <a:latin typeface="Calibri" panose="020F0502020204030204" pitchFamily="34" charset="0"/>
                <a:cs typeface="Calibri" panose="020F0502020204030204" pitchFamily="34" charset="0"/>
              </a:rPr>
              <a:t> Column Adjustments:</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Adjust the column widths so that all data is visible and properly aligned.</a:t>
            </a:r>
          </a:p>
        </p:txBody>
      </p:sp>
    </p:spTree>
    <p:extLst>
      <p:ext uri="{BB962C8B-B14F-4D97-AF65-F5344CB8AC3E}">
        <p14:creationId xmlns:p14="http://schemas.microsoft.com/office/powerpoint/2010/main" val="18162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6F99CAB-E360-E9F0-279D-6696FD175259}"/>
              </a:ext>
            </a:extLst>
          </p:cNvPr>
          <p:cNvSpPr>
            <a:spLocks noChangeArrowheads="1"/>
          </p:cNvSpPr>
          <p:nvPr/>
        </p:nvSpPr>
        <p:spPr bwMode="auto">
          <a:xfrm>
            <a:off x="84082" y="1800414"/>
            <a:ext cx="12023835"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Step 4: Save the Report</a:t>
            </a:r>
          </a:p>
          <a:p>
            <a:pPr>
              <a:lnSpc>
                <a:spcPct val="150000"/>
              </a:lnSpc>
              <a:buFont typeface="+mj-lt"/>
              <a:buAutoNum type="arabicPeriod"/>
            </a:pPr>
            <a:r>
              <a:rPr lang="en-US" sz="2800" b="1" dirty="0">
                <a:latin typeface="Calibri" panose="020F0502020204030204" pitchFamily="34" charset="0"/>
                <a:cs typeface="Calibri" panose="020F0502020204030204" pitchFamily="34" charset="0"/>
              </a:rPr>
              <a:t> Save the Excel Sheet:</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After adding the tag and ensuring the data is accurate, save the file.</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You can save it as a regular Excel file (.xlsx) or, if required, export it as a PDF by going to </a:t>
            </a:r>
            <a:r>
              <a:rPr lang="en-US" sz="2800" b="1" dirty="0">
                <a:latin typeface="Calibri" panose="020F0502020204030204" pitchFamily="34" charset="0"/>
                <a:cs typeface="Calibri" panose="020F0502020204030204" pitchFamily="34" charset="0"/>
              </a:rPr>
              <a:t>File &gt; Export &gt; Create PDF/XPS Document</a:t>
            </a:r>
            <a:r>
              <a:rPr lang="en-US" sz="2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651576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6F99CAB-E360-E9F0-279D-6696FD175259}"/>
              </a:ext>
            </a:extLst>
          </p:cNvPr>
          <p:cNvSpPr>
            <a:spLocks noChangeArrowheads="1"/>
          </p:cNvSpPr>
          <p:nvPr/>
        </p:nvSpPr>
        <p:spPr bwMode="auto">
          <a:xfrm>
            <a:off x="84082" y="1800414"/>
            <a:ext cx="12023835"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Step 5: Mark the Project as Complete</a:t>
            </a:r>
          </a:p>
          <a:p>
            <a:pPr>
              <a:lnSpc>
                <a:spcPct val="150000"/>
              </a:lnSpc>
              <a:buFont typeface="+mj-lt"/>
              <a:buAutoNum type="arabicPeriod"/>
            </a:pPr>
            <a:r>
              <a:rPr lang="en-US" sz="2800" b="1" dirty="0">
                <a:latin typeface="Calibri" panose="020F0502020204030204" pitchFamily="34" charset="0"/>
                <a:cs typeface="Calibri" panose="020F0502020204030204" pitchFamily="34" charset="0"/>
              </a:rPr>
              <a:t> Complete the Project:</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Once the steps are done, return to the project interface (bottom section of the screen).</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Click on </a:t>
            </a:r>
            <a:r>
              <a:rPr lang="en-US" sz="2800" b="1" dirty="0">
                <a:latin typeface="Calibri" panose="020F0502020204030204" pitchFamily="34" charset="0"/>
                <a:cs typeface="Calibri" panose="020F0502020204030204" pitchFamily="34" charset="0"/>
              </a:rPr>
              <a:t>Mark Complete</a:t>
            </a:r>
            <a:r>
              <a:rPr lang="en-US" sz="2800" dirty="0">
                <a:latin typeface="Calibri" panose="020F0502020204030204" pitchFamily="34" charset="0"/>
                <a:cs typeface="Calibri" panose="020F0502020204030204" pitchFamily="34" charset="0"/>
              </a:rPr>
              <a:t> to finish this project step.</a:t>
            </a:r>
          </a:p>
        </p:txBody>
      </p:sp>
    </p:spTree>
    <p:extLst>
      <p:ext uri="{BB962C8B-B14F-4D97-AF65-F5344CB8AC3E}">
        <p14:creationId xmlns:p14="http://schemas.microsoft.com/office/powerpoint/2010/main" val="275741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4. Preparing a report of student exam results. The instruction at the bottom specifies that you need to configure the "Students" worksheet so that only cells C3:E18 will print.</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62E2A90-D54E-3594-F81E-B000F4A6BA17}"/>
              </a:ext>
            </a:extLst>
          </p:cNvPr>
          <p:cNvSpPr txBox="1"/>
          <p:nvPr/>
        </p:nvSpPr>
        <p:spPr>
          <a:xfrm>
            <a:off x="103148" y="2286000"/>
            <a:ext cx="11906715" cy="3257174"/>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Step 1: Select the Range to Print</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Open the </a:t>
            </a:r>
            <a:r>
              <a:rPr lang="en-US" sz="2800" b="1" dirty="0">
                <a:latin typeface="Calibri" panose="020F0502020204030204" pitchFamily="34" charset="0"/>
                <a:cs typeface="Calibri" panose="020F0502020204030204" pitchFamily="34" charset="0"/>
              </a:rPr>
              <a:t>Students</a:t>
            </a:r>
            <a:r>
              <a:rPr lang="en-US" sz="2800" dirty="0">
                <a:latin typeface="Calibri" panose="020F0502020204030204" pitchFamily="34" charset="0"/>
                <a:cs typeface="Calibri" panose="020F0502020204030204" pitchFamily="34" charset="0"/>
              </a:rPr>
              <a:t> worksheet in Excel (as indicated in the instruction).</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Select the range </a:t>
            </a:r>
            <a:r>
              <a:rPr lang="en-US" sz="2800" b="1" dirty="0">
                <a:latin typeface="Calibri" panose="020F0502020204030204" pitchFamily="34" charset="0"/>
                <a:cs typeface="Calibri" panose="020F0502020204030204" pitchFamily="34" charset="0"/>
              </a:rPr>
              <a:t>C3</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Click and drag from cell C3 down to E18, highlighting the desired range.</a:t>
            </a:r>
          </a:p>
        </p:txBody>
      </p:sp>
    </p:spTree>
    <p:extLst>
      <p:ext uri="{BB962C8B-B14F-4D97-AF65-F5344CB8AC3E}">
        <p14:creationId xmlns:p14="http://schemas.microsoft.com/office/powerpoint/2010/main" val="3743843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4. Preparing a report of student exam results. The instruction at the bottom specifies that you need to configure the "Students" worksheet so that only cells C3:E18 will print.</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62E2A90-D54E-3594-F81E-B000F4A6BA17}"/>
              </a:ext>
            </a:extLst>
          </p:cNvPr>
          <p:cNvSpPr txBox="1"/>
          <p:nvPr/>
        </p:nvSpPr>
        <p:spPr>
          <a:xfrm>
            <a:off x="103148" y="2286000"/>
            <a:ext cx="11906715" cy="3257174"/>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Step 2: Set Print Area</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 Once you have selected the range (C3), go to the </a:t>
            </a:r>
            <a:r>
              <a:rPr lang="en-US" sz="2800" b="1" dirty="0">
                <a:latin typeface="Calibri" panose="020F0502020204030204" pitchFamily="34" charset="0"/>
                <a:cs typeface="Calibri" panose="020F0502020204030204" pitchFamily="34" charset="0"/>
              </a:rPr>
              <a:t>Page Layout</a:t>
            </a:r>
            <a:r>
              <a:rPr lang="en-US" sz="2800" dirty="0">
                <a:latin typeface="Calibri" panose="020F0502020204030204" pitchFamily="34" charset="0"/>
                <a:cs typeface="Calibri" panose="020F0502020204030204" pitchFamily="34" charset="0"/>
              </a:rPr>
              <a:t> tab on the Excel ribbon.</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 In the </a:t>
            </a:r>
            <a:r>
              <a:rPr lang="en-US" sz="2800" b="1" dirty="0">
                <a:latin typeface="Calibri" panose="020F0502020204030204" pitchFamily="34" charset="0"/>
                <a:cs typeface="Calibri" panose="020F0502020204030204" pitchFamily="34" charset="0"/>
              </a:rPr>
              <a:t>Page Setup</a:t>
            </a:r>
            <a:r>
              <a:rPr lang="en-US" sz="2800" dirty="0">
                <a:latin typeface="Calibri" panose="020F0502020204030204" pitchFamily="34" charset="0"/>
                <a:cs typeface="Calibri" panose="020F0502020204030204" pitchFamily="34" charset="0"/>
              </a:rPr>
              <a:t> group, click </a:t>
            </a:r>
            <a:r>
              <a:rPr lang="en-US" sz="2800" b="1" dirty="0">
                <a:latin typeface="Calibri" panose="020F0502020204030204" pitchFamily="34" charset="0"/>
                <a:cs typeface="Calibri" panose="020F0502020204030204" pitchFamily="34" charset="0"/>
              </a:rPr>
              <a:t>Print Area</a:t>
            </a:r>
            <a:r>
              <a:rPr lang="en-US" sz="2800" dirty="0">
                <a:latin typeface="Calibri" panose="020F0502020204030204" pitchFamily="34" charset="0"/>
                <a:cs typeface="Calibri" panose="020F0502020204030204" pitchFamily="34" charset="0"/>
              </a:rPr>
              <a:t>, then choose </a:t>
            </a:r>
            <a:r>
              <a:rPr lang="en-US" sz="2800" b="1" dirty="0">
                <a:latin typeface="Calibri" panose="020F0502020204030204" pitchFamily="34" charset="0"/>
                <a:cs typeface="Calibri" panose="020F0502020204030204" pitchFamily="34" charset="0"/>
              </a:rPr>
              <a:t>Set Print Area</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This ensures that only the selected range (C3) will be printed.</a:t>
            </a:r>
          </a:p>
        </p:txBody>
      </p:sp>
    </p:spTree>
    <p:extLst>
      <p:ext uri="{BB962C8B-B14F-4D97-AF65-F5344CB8AC3E}">
        <p14:creationId xmlns:p14="http://schemas.microsoft.com/office/powerpoint/2010/main" val="3052819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4. Preparing a report of student exam results. The instruction at the bottom specifies that you need to configure the "Students" worksheet so that only cells C3:E18 will print.</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62E2A90-D54E-3594-F81E-B000F4A6BA17}"/>
              </a:ext>
            </a:extLst>
          </p:cNvPr>
          <p:cNvSpPr txBox="1"/>
          <p:nvPr/>
        </p:nvSpPr>
        <p:spPr>
          <a:xfrm>
            <a:off x="103148" y="2286000"/>
            <a:ext cx="11906715" cy="3903504"/>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Step 3: Preview the Print Setup (Optional)</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 To ensure that the correct range has been set, you can check the print preview:</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Go to the </a:t>
            </a:r>
            <a:r>
              <a:rPr lang="en-US" sz="2800" b="1" dirty="0">
                <a:latin typeface="Calibri" panose="020F0502020204030204" pitchFamily="34" charset="0"/>
                <a:cs typeface="Calibri" panose="020F0502020204030204" pitchFamily="34" charset="0"/>
              </a:rPr>
              <a:t>File</a:t>
            </a:r>
            <a:r>
              <a:rPr lang="en-US" sz="2800" dirty="0">
                <a:latin typeface="Calibri" panose="020F0502020204030204" pitchFamily="34" charset="0"/>
                <a:cs typeface="Calibri" panose="020F0502020204030204" pitchFamily="34" charset="0"/>
              </a:rPr>
              <a:t> tab and select </a:t>
            </a:r>
            <a:r>
              <a:rPr lang="en-US" sz="2800" b="1" dirty="0">
                <a:latin typeface="Calibri" panose="020F0502020204030204" pitchFamily="34" charset="0"/>
                <a:cs typeface="Calibri" panose="020F0502020204030204" pitchFamily="34" charset="0"/>
              </a:rPr>
              <a:t>Print</a:t>
            </a:r>
            <a:r>
              <a:rPr lang="en-US" sz="2800" dirty="0">
                <a:latin typeface="Calibri" panose="020F0502020204030204" pitchFamily="34" charset="0"/>
                <a:cs typeface="Calibri" panose="020F0502020204030204" pitchFamily="34" charset="0"/>
              </a:rPr>
              <a:t> or press </a:t>
            </a:r>
            <a:r>
              <a:rPr lang="en-US" sz="2800" b="1" dirty="0">
                <a:latin typeface="Calibri" panose="020F0502020204030204" pitchFamily="34" charset="0"/>
                <a:cs typeface="Calibri" panose="020F0502020204030204" pitchFamily="34" charset="0"/>
              </a:rPr>
              <a:t>Ctrl + P</a:t>
            </a:r>
            <a:r>
              <a:rPr lang="en-US" sz="2800" dirty="0">
                <a:latin typeface="Calibri" panose="020F0502020204030204" pitchFamily="34" charset="0"/>
                <a:cs typeface="Calibri" panose="020F0502020204030204" pitchFamily="34" charset="0"/>
              </a:rPr>
              <a:t> to open the print preview.</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Verify that only cells C3 are included in the preview.</a:t>
            </a:r>
          </a:p>
        </p:txBody>
      </p:sp>
    </p:spTree>
    <p:extLst>
      <p:ext uri="{BB962C8B-B14F-4D97-AF65-F5344CB8AC3E}">
        <p14:creationId xmlns:p14="http://schemas.microsoft.com/office/powerpoint/2010/main" val="3229581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4. Preparing a report of student exam results. The instruction at the bottom specifies that you need to configure the "Students" worksheet so that only cells C3:E18 will print.</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62E2A90-D54E-3594-F81E-B000F4A6BA17}"/>
              </a:ext>
            </a:extLst>
          </p:cNvPr>
          <p:cNvSpPr txBox="1"/>
          <p:nvPr/>
        </p:nvSpPr>
        <p:spPr>
          <a:xfrm>
            <a:off x="103148" y="1918009"/>
            <a:ext cx="11906715" cy="4549835"/>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Step 4: Adjust Page Layout (If Needed)</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 If the print area doesn’t fit well on the page, you can adjust the scaling or layout:</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In the </a:t>
            </a:r>
            <a:r>
              <a:rPr lang="en-US" sz="2800" b="1" dirty="0">
                <a:latin typeface="Calibri" panose="020F0502020204030204" pitchFamily="34" charset="0"/>
                <a:cs typeface="Calibri" panose="020F0502020204030204" pitchFamily="34" charset="0"/>
              </a:rPr>
              <a:t>Print</a:t>
            </a:r>
            <a:r>
              <a:rPr lang="en-US" sz="2800" dirty="0">
                <a:latin typeface="Calibri" panose="020F0502020204030204" pitchFamily="34" charset="0"/>
                <a:cs typeface="Calibri" panose="020F0502020204030204" pitchFamily="34" charset="0"/>
              </a:rPr>
              <a:t> options, look for </a:t>
            </a:r>
            <a:r>
              <a:rPr lang="en-US" sz="2800" b="1" dirty="0">
                <a:latin typeface="Calibri" panose="020F0502020204030204" pitchFamily="34" charset="0"/>
                <a:cs typeface="Calibri" panose="020F0502020204030204" pitchFamily="34" charset="0"/>
              </a:rPr>
              <a:t>Scaling</a:t>
            </a:r>
            <a:r>
              <a:rPr lang="en-US" sz="2800" dirty="0">
                <a:latin typeface="Calibri" panose="020F0502020204030204" pitchFamily="34" charset="0"/>
                <a:cs typeface="Calibri" panose="020F0502020204030204" pitchFamily="34" charset="0"/>
              </a:rPr>
              <a:t> and choose </a:t>
            </a:r>
            <a:r>
              <a:rPr lang="en-US" sz="2800" b="1" dirty="0">
                <a:latin typeface="Calibri" panose="020F0502020204030204" pitchFamily="34" charset="0"/>
                <a:cs typeface="Calibri" panose="020F0502020204030204" pitchFamily="34" charset="0"/>
              </a:rPr>
              <a:t>Fit Sheet on One Page</a:t>
            </a:r>
            <a:r>
              <a:rPr lang="en-US" sz="2800" dirty="0">
                <a:latin typeface="Calibri" panose="020F0502020204030204" pitchFamily="34" charset="0"/>
                <a:cs typeface="Calibri" panose="020F0502020204030204" pitchFamily="34" charset="0"/>
              </a:rPr>
              <a:t> or another appropriate scaling option.</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You can also adjust margins, orientation (Portrait or Landscape), or other layout settings under </a:t>
            </a:r>
            <a:r>
              <a:rPr lang="en-US" sz="2800" b="1" dirty="0">
                <a:latin typeface="Calibri" panose="020F0502020204030204" pitchFamily="34" charset="0"/>
                <a:cs typeface="Calibri" panose="020F0502020204030204" pitchFamily="34" charset="0"/>
              </a:rPr>
              <a:t>Page Setup</a:t>
            </a:r>
            <a:r>
              <a:rPr lang="en-US" sz="2800" dirty="0">
                <a:latin typeface="Calibri" panose="020F0502020204030204" pitchFamily="34" charset="0"/>
                <a:cs typeface="Calibri" panose="020F0502020204030204" pitchFamily="34" charset="0"/>
              </a:rPr>
              <a:t> to ensure the printout looks professional.</a:t>
            </a:r>
          </a:p>
        </p:txBody>
      </p:sp>
    </p:spTree>
    <p:extLst>
      <p:ext uri="{BB962C8B-B14F-4D97-AF65-F5344CB8AC3E}">
        <p14:creationId xmlns:p14="http://schemas.microsoft.com/office/powerpoint/2010/main" val="457845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D0F0-7796-6AA4-0582-34A53331841A}"/>
              </a:ext>
            </a:extLst>
          </p:cNvPr>
          <p:cNvSpPr>
            <a:spLocks noGrp="1"/>
          </p:cNvSpPr>
          <p:nvPr>
            <p:ph type="title"/>
          </p:nvPr>
        </p:nvSpPr>
        <p:spPr/>
        <p:txBody>
          <a:bodyPr/>
          <a:lstStyle/>
          <a:p>
            <a:r>
              <a:rPr lang="en-AU" dirty="0"/>
              <a:t>1. Freeze Rows 1 and 2</a:t>
            </a:r>
          </a:p>
        </p:txBody>
      </p:sp>
      <p:sp>
        <p:nvSpPr>
          <p:cNvPr id="3" name="Rectangle 1">
            <a:extLst>
              <a:ext uri="{FF2B5EF4-FFF2-40B4-BE49-F238E27FC236}">
                <a16:creationId xmlns:a16="http://schemas.microsoft.com/office/drawing/2014/main" id="{7C4EEA78-C7A9-9927-2112-26F690C44678}"/>
              </a:ext>
            </a:extLst>
          </p:cNvPr>
          <p:cNvSpPr>
            <a:spLocks noChangeArrowheads="1"/>
          </p:cNvSpPr>
          <p:nvPr/>
        </p:nvSpPr>
        <p:spPr bwMode="auto">
          <a:xfrm>
            <a:off x="0" y="1690688"/>
            <a:ext cx="12192000"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Open the Excel worksheet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that contains the data you want to freeze.</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Select the row below the rows you want to freeze.</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this case, the instruction asks you to freeze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rows 1 and 2</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so you will need to select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row 3</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tabLst/>
            </a:pPr>
            <a:r>
              <a:rPr lang="en-US" altLang="en-US" sz="2800" b="1" dirty="0">
                <a:latin typeface="Calibri" panose="020F0502020204030204" pitchFamily="34" charset="0"/>
                <a:cs typeface="Calibri" panose="020F0502020204030204" pitchFamily="34" charset="0"/>
              </a:rPr>
              <a:t>3.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Navigate to the "View" tab</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on the Ribbon.</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On the top bar of Excel, locate the tab labeled "View."</a:t>
            </a:r>
          </a:p>
        </p:txBody>
      </p:sp>
    </p:spTree>
    <p:extLst>
      <p:ext uri="{BB962C8B-B14F-4D97-AF65-F5344CB8AC3E}">
        <p14:creationId xmlns:p14="http://schemas.microsoft.com/office/powerpoint/2010/main" val="3260351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4. Preparing a report of student exam results. The instruction at the bottom specifies that you need to configure the "Students" worksheet so that only cells C3:E18 will print.</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62E2A90-D54E-3594-F81E-B000F4A6BA17}"/>
              </a:ext>
            </a:extLst>
          </p:cNvPr>
          <p:cNvSpPr txBox="1"/>
          <p:nvPr/>
        </p:nvSpPr>
        <p:spPr>
          <a:xfrm>
            <a:off x="103148" y="1918009"/>
            <a:ext cx="11906715" cy="2610843"/>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Step 5: Save the File</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 Once the print area has been set and previewed, save the file to ensure the changes are saved.</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Go to </a:t>
            </a:r>
            <a:r>
              <a:rPr lang="en-US" sz="2800" b="1" dirty="0">
                <a:latin typeface="Calibri" panose="020F0502020204030204" pitchFamily="34" charset="0"/>
                <a:cs typeface="Calibri" panose="020F0502020204030204" pitchFamily="34" charset="0"/>
              </a:rPr>
              <a:t>File &gt; Save As</a:t>
            </a:r>
            <a:r>
              <a:rPr lang="en-US" sz="2800" dirty="0">
                <a:latin typeface="Calibri" panose="020F0502020204030204" pitchFamily="34" charset="0"/>
                <a:cs typeface="Calibri" panose="020F0502020204030204" pitchFamily="34" charset="0"/>
              </a:rPr>
              <a:t>, and save the document with the appropriate name.</a:t>
            </a:r>
          </a:p>
        </p:txBody>
      </p:sp>
    </p:spTree>
    <p:extLst>
      <p:ext uri="{BB962C8B-B14F-4D97-AF65-F5344CB8AC3E}">
        <p14:creationId xmlns:p14="http://schemas.microsoft.com/office/powerpoint/2010/main" val="2268745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4. Preparing a report of student exam results. The instruction at the bottom specifies that you need to configure the "Students" worksheet so that only cells C3:E18 will print.</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62E2A90-D54E-3594-F81E-B000F4A6BA17}"/>
              </a:ext>
            </a:extLst>
          </p:cNvPr>
          <p:cNvSpPr txBox="1"/>
          <p:nvPr/>
        </p:nvSpPr>
        <p:spPr>
          <a:xfrm>
            <a:off x="103148" y="1918009"/>
            <a:ext cx="11906715" cy="1964512"/>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Step 6: Mark the Project Complete</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 Once the configuration is done, return to the interface and click </a:t>
            </a:r>
            <a:r>
              <a:rPr lang="en-US" sz="2800" b="1" dirty="0">
                <a:latin typeface="Calibri" panose="020F0502020204030204" pitchFamily="34" charset="0"/>
                <a:cs typeface="Calibri" panose="020F0502020204030204" pitchFamily="34" charset="0"/>
              </a:rPr>
              <a:t>Mark Complete</a:t>
            </a:r>
            <a:r>
              <a:rPr lang="en-US" sz="2800" dirty="0">
                <a:latin typeface="Calibri" panose="020F0502020204030204" pitchFamily="34" charset="0"/>
                <a:cs typeface="Calibri" panose="020F0502020204030204" pitchFamily="34" charset="0"/>
              </a:rPr>
              <a:t> at the bottom of the screen to finish this step of the project.</a:t>
            </a:r>
          </a:p>
        </p:txBody>
      </p:sp>
    </p:spTree>
    <p:extLst>
      <p:ext uri="{BB962C8B-B14F-4D97-AF65-F5344CB8AC3E}">
        <p14:creationId xmlns:p14="http://schemas.microsoft.com/office/powerpoint/2010/main" val="2538637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5. Inserting a hyperlink in Excel on the "Roasting" worksheet, specifically in cell A10, that links to the website https://www.fourthcoffee.com and displays the text "More Information" in the cell.</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74199D5-406F-9C2F-4D05-E5F63CC21135}"/>
              </a:ext>
            </a:extLst>
          </p:cNvPr>
          <p:cNvSpPr txBox="1"/>
          <p:nvPr/>
        </p:nvSpPr>
        <p:spPr>
          <a:xfrm>
            <a:off x="103148" y="1962615"/>
            <a:ext cx="12088851" cy="2610843"/>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Step-by-Step Solution to Insert a Hyperlink in Excel</a:t>
            </a:r>
          </a:p>
          <a:p>
            <a:pPr>
              <a:lnSpc>
                <a:spcPct val="150000"/>
              </a:lnSpc>
            </a:pPr>
            <a:r>
              <a:rPr lang="en-US" sz="2800" b="1" dirty="0">
                <a:latin typeface="Calibri" panose="020F0502020204030204" pitchFamily="34" charset="0"/>
                <a:cs typeface="Calibri" panose="020F0502020204030204" pitchFamily="34" charset="0"/>
              </a:rPr>
              <a:t>Step 1: Open the Correct Worksheet</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 Navigate to the </a:t>
            </a:r>
            <a:r>
              <a:rPr lang="en-US" sz="2800" b="1" dirty="0">
                <a:latin typeface="Calibri" panose="020F0502020204030204" pitchFamily="34" charset="0"/>
                <a:cs typeface="Calibri" panose="020F0502020204030204" pitchFamily="34" charset="0"/>
              </a:rPr>
              <a:t>Roasting</a:t>
            </a:r>
            <a:r>
              <a:rPr lang="en-US" sz="2800" dirty="0">
                <a:latin typeface="Calibri" panose="020F0502020204030204" pitchFamily="34" charset="0"/>
                <a:cs typeface="Calibri" panose="020F0502020204030204" pitchFamily="34" charset="0"/>
              </a:rPr>
              <a:t> worksheet by clicking on the "Roasting" tab at the bottom of the Excel workbook.</a:t>
            </a:r>
          </a:p>
        </p:txBody>
      </p:sp>
    </p:spTree>
    <p:extLst>
      <p:ext uri="{BB962C8B-B14F-4D97-AF65-F5344CB8AC3E}">
        <p14:creationId xmlns:p14="http://schemas.microsoft.com/office/powerpoint/2010/main" val="121126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5. Inserting a hyperlink in Excel on the "Roasting" worksheet, specifically in cell A10, that links to the website https://www.fourthcoffee.com and displays the text "More Information" in the cell.</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74199D5-406F-9C2F-4D05-E5F63CC21135}"/>
              </a:ext>
            </a:extLst>
          </p:cNvPr>
          <p:cNvSpPr txBox="1"/>
          <p:nvPr/>
        </p:nvSpPr>
        <p:spPr>
          <a:xfrm>
            <a:off x="51574" y="1617900"/>
            <a:ext cx="12088851" cy="5196166"/>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 2: Select Cell A10</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Click on cell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A10</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"Roasting" worksheet where you need to insert the hyperlink.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 3: Insert the Hyperlink</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With cell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A10</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selected, go to the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Insert</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tab in the Excel ribbon (located at the top of the screen).</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Links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group, click on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Hyperlink</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(you can also press Ctrl + K to open the hyperlink dialog box).</a:t>
            </a:r>
          </a:p>
        </p:txBody>
      </p:sp>
    </p:spTree>
    <p:extLst>
      <p:ext uri="{BB962C8B-B14F-4D97-AF65-F5344CB8AC3E}">
        <p14:creationId xmlns:p14="http://schemas.microsoft.com/office/powerpoint/2010/main" val="933689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5. Inserting a hyperlink in Excel on the "Roasting" worksheet, specifically in cell A10, that links to the website https://www.fourthcoffee.com and displays the text "More Information" in the cell.</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74199D5-406F-9C2F-4D05-E5F63CC21135}"/>
              </a:ext>
            </a:extLst>
          </p:cNvPr>
          <p:cNvSpPr txBox="1"/>
          <p:nvPr/>
        </p:nvSpPr>
        <p:spPr>
          <a:xfrm>
            <a:off x="51574" y="1617900"/>
            <a:ext cx="12088851" cy="325717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 4: Set the Hyperlink URL</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the "Insert Hyperlink" dialog box:</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Under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Link to</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select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Existing File or Web Page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Address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field at the bottom of the dialog box, type or paste the URL: https://www.fourthcoffee.com.</a:t>
            </a:r>
          </a:p>
        </p:txBody>
      </p:sp>
    </p:spTree>
    <p:extLst>
      <p:ext uri="{BB962C8B-B14F-4D97-AF65-F5344CB8AC3E}">
        <p14:creationId xmlns:p14="http://schemas.microsoft.com/office/powerpoint/2010/main" val="2101930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5. Inserting a hyperlink in Excel on the "Roasting" worksheet, specifically in cell A10, that links to the website https://www.fourthcoffee.com and displays the text "More Information" in the cell.</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74199D5-406F-9C2F-4D05-E5F63CC21135}"/>
              </a:ext>
            </a:extLst>
          </p:cNvPr>
          <p:cNvSpPr txBox="1"/>
          <p:nvPr/>
        </p:nvSpPr>
        <p:spPr>
          <a:xfrm>
            <a:off x="51574" y="1617900"/>
            <a:ext cx="12088851" cy="3257174"/>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Step 5: Set the Display Text</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 In the </a:t>
            </a:r>
            <a:r>
              <a:rPr lang="en-US" sz="2800" b="1" dirty="0">
                <a:latin typeface="Calibri" panose="020F0502020204030204" pitchFamily="34" charset="0"/>
                <a:cs typeface="Calibri" panose="020F0502020204030204" pitchFamily="34" charset="0"/>
              </a:rPr>
              <a:t>Text to Display</a:t>
            </a:r>
            <a:r>
              <a:rPr lang="en-US" sz="2800" dirty="0">
                <a:latin typeface="Calibri" panose="020F0502020204030204" pitchFamily="34" charset="0"/>
                <a:cs typeface="Calibri" panose="020F0502020204030204" pitchFamily="34" charset="0"/>
              </a:rPr>
              <a:t> box (at the top of the dialog), type the text </a:t>
            </a:r>
            <a:r>
              <a:rPr lang="en-US" sz="2800" b="1" dirty="0">
                <a:latin typeface="Calibri" panose="020F0502020204030204" pitchFamily="34" charset="0"/>
                <a:cs typeface="Calibri" panose="020F0502020204030204" pitchFamily="34" charset="0"/>
              </a:rPr>
              <a:t>More Information</a:t>
            </a:r>
            <a:r>
              <a:rPr lang="en-US" sz="2800" dirty="0">
                <a:latin typeface="Calibri" panose="020F0502020204030204" pitchFamily="34" charset="0"/>
                <a:cs typeface="Calibri" panose="020F0502020204030204" pitchFamily="34" charset="0"/>
              </a:rPr>
              <a:t>.</a:t>
            </a:r>
          </a:p>
          <a:p>
            <a:pPr>
              <a:lnSpc>
                <a:spcPct val="150000"/>
              </a:lnSpc>
            </a:pPr>
            <a:r>
              <a:rPr lang="en-US" sz="2800" b="1" dirty="0">
                <a:latin typeface="Calibri" panose="020F0502020204030204" pitchFamily="34" charset="0"/>
                <a:cs typeface="Calibri" panose="020F0502020204030204" pitchFamily="34" charset="0"/>
              </a:rPr>
              <a:t>Step 6: Finalize the Hyperlink</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 Click </a:t>
            </a:r>
            <a:r>
              <a:rPr lang="en-US" sz="2800" b="1" dirty="0">
                <a:latin typeface="Calibri" panose="020F0502020204030204" pitchFamily="34" charset="0"/>
                <a:cs typeface="Calibri" panose="020F0502020204030204" pitchFamily="34" charset="0"/>
              </a:rPr>
              <a:t>OK</a:t>
            </a:r>
            <a:r>
              <a:rPr lang="en-US" sz="2800" dirty="0">
                <a:latin typeface="Calibri" panose="020F0502020204030204" pitchFamily="34" charset="0"/>
                <a:cs typeface="Calibri" panose="020F0502020204030204" pitchFamily="34" charset="0"/>
              </a:rPr>
              <a:t> to insert the hyperlink into cell A10.</a:t>
            </a:r>
          </a:p>
        </p:txBody>
      </p:sp>
    </p:spTree>
    <p:extLst>
      <p:ext uri="{BB962C8B-B14F-4D97-AF65-F5344CB8AC3E}">
        <p14:creationId xmlns:p14="http://schemas.microsoft.com/office/powerpoint/2010/main" val="661798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5. Inserting a hyperlink in Excel on the "Roasting" worksheet, specifically in cell A10, that links to the website https://www.fourthcoffee.com and displays the text "More Information" in the cell.</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74199D5-406F-9C2F-4D05-E5F63CC21135}"/>
              </a:ext>
            </a:extLst>
          </p:cNvPr>
          <p:cNvSpPr txBox="1"/>
          <p:nvPr/>
        </p:nvSpPr>
        <p:spPr>
          <a:xfrm>
            <a:off x="51574" y="1617900"/>
            <a:ext cx="12088851" cy="325717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Step 7: Verify the Hyperlink</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After inserting the hyperlink, hover over cell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A10</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check if the link directs to https://www.fourthcoffee.com and that the text displayed is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More Information</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You can click the link to test it, making sure it redirects you to the correct website.</a:t>
            </a:r>
          </a:p>
        </p:txBody>
      </p:sp>
    </p:spTree>
    <p:extLst>
      <p:ext uri="{BB962C8B-B14F-4D97-AF65-F5344CB8AC3E}">
        <p14:creationId xmlns:p14="http://schemas.microsoft.com/office/powerpoint/2010/main" val="2137558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147732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5. Inserting a hyperlink in Excel on the "Roasting" worksheet, specifically in cell A10, that links to the website https://www.fourthcoffee.com and displays the text "More Information" in the cell.</a:t>
            </a:r>
            <a:endParaRPr lang="en-AU" sz="3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74199D5-406F-9C2F-4D05-E5F63CC21135}"/>
              </a:ext>
            </a:extLst>
          </p:cNvPr>
          <p:cNvSpPr txBox="1"/>
          <p:nvPr/>
        </p:nvSpPr>
        <p:spPr>
          <a:xfrm>
            <a:off x="51574" y="1617900"/>
            <a:ext cx="12088851" cy="3903504"/>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Step 8: Save the Workbook</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 Once the hyperlink is correctly inserted, save the workbook by pressing </a:t>
            </a:r>
            <a:r>
              <a:rPr lang="en-US" sz="2800" b="1" dirty="0">
                <a:latin typeface="Calibri" panose="020F0502020204030204" pitchFamily="34" charset="0"/>
                <a:cs typeface="Calibri" panose="020F0502020204030204" pitchFamily="34" charset="0"/>
              </a:rPr>
              <a:t>Ctrl + S</a:t>
            </a:r>
            <a:r>
              <a:rPr lang="en-US" sz="2800" dirty="0">
                <a:latin typeface="Calibri" panose="020F0502020204030204" pitchFamily="34" charset="0"/>
                <a:cs typeface="Calibri" panose="020F0502020204030204" pitchFamily="34" charset="0"/>
              </a:rPr>
              <a:t> or going to </a:t>
            </a:r>
            <a:r>
              <a:rPr lang="en-US" sz="2800" b="1" dirty="0">
                <a:latin typeface="Calibri" panose="020F0502020204030204" pitchFamily="34" charset="0"/>
                <a:cs typeface="Calibri" panose="020F0502020204030204" pitchFamily="34" charset="0"/>
              </a:rPr>
              <a:t>File &gt; Save</a:t>
            </a:r>
            <a:r>
              <a:rPr lang="en-US" sz="2800" dirty="0">
                <a:latin typeface="Calibri" panose="020F0502020204030204" pitchFamily="34" charset="0"/>
                <a:cs typeface="Calibri" panose="020F0502020204030204" pitchFamily="34" charset="0"/>
              </a:rPr>
              <a:t>.</a:t>
            </a:r>
          </a:p>
          <a:p>
            <a:pPr>
              <a:lnSpc>
                <a:spcPct val="150000"/>
              </a:lnSpc>
            </a:pPr>
            <a:r>
              <a:rPr lang="en-US" sz="2800" b="1" dirty="0">
                <a:latin typeface="Calibri" panose="020F0502020204030204" pitchFamily="34" charset="0"/>
                <a:cs typeface="Calibri" panose="020F0502020204030204" pitchFamily="34" charset="0"/>
              </a:rPr>
              <a:t>Step 9: Mark the Project as Complete</a:t>
            </a:r>
          </a:p>
          <a:p>
            <a:pPr>
              <a:lnSpc>
                <a:spcPct val="150000"/>
              </a:lnSpc>
              <a:buFont typeface="+mj-lt"/>
              <a:buAutoNum type="arabicPeriod"/>
            </a:pPr>
            <a:r>
              <a:rPr lang="en-US" sz="2800" dirty="0">
                <a:latin typeface="Calibri" panose="020F0502020204030204" pitchFamily="34" charset="0"/>
                <a:cs typeface="Calibri" panose="020F0502020204030204" pitchFamily="34" charset="0"/>
              </a:rPr>
              <a:t> Once all steps are complete, go back to the project interface and click on </a:t>
            </a:r>
            <a:r>
              <a:rPr lang="en-US" sz="2800" b="1" dirty="0">
                <a:latin typeface="Calibri" panose="020F0502020204030204" pitchFamily="34" charset="0"/>
                <a:cs typeface="Calibri" panose="020F0502020204030204" pitchFamily="34" charset="0"/>
              </a:rPr>
              <a:t>Mark Complete</a:t>
            </a:r>
            <a:r>
              <a:rPr lang="en-US" sz="2800" dirty="0">
                <a:latin typeface="Calibri" panose="020F0502020204030204" pitchFamily="34" charset="0"/>
                <a:cs typeface="Calibri" panose="020F0502020204030204" pitchFamily="34" charset="0"/>
              </a:rPr>
              <a:t> or </a:t>
            </a:r>
            <a:r>
              <a:rPr lang="en-US" sz="2800" b="1" dirty="0">
                <a:latin typeface="Calibri" panose="020F0502020204030204" pitchFamily="34" charset="0"/>
                <a:cs typeface="Calibri" panose="020F0502020204030204" pitchFamily="34" charset="0"/>
              </a:rPr>
              <a:t>Submit Project</a:t>
            </a:r>
            <a:r>
              <a:rPr lang="en-US" sz="2800" dirty="0">
                <a:latin typeface="Calibri" panose="020F0502020204030204" pitchFamily="34" charset="0"/>
                <a:cs typeface="Calibri" panose="020F0502020204030204" pitchFamily="34" charset="0"/>
              </a:rPr>
              <a:t> to finish the task.</a:t>
            </a:r>
          </a:p>
        </p:txBody>
      </p:sp>
    </p:spTree>
    <p:extLst>
      <p:ext uri="{BB962C8B-B14F-4D97-AF65-F5344CB8AC3E}">
        <p14:creationId xmlns:p14="http://schemas.microsoft.com/office/powerpoint/2010/main" val="1939821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031A5-B65E-903E-9C8B-38D9EA99E8ED}"/>
              </a:ext>
            </a:extLst>
          </p:cNvPr>
          <p:cNvSpPr txBox="1"/>
          <p:nvPr/>
        </p:nvSpPr>
        <p:spPr>
          <a:xfrm>
            <a:off x="103148" y="0"/>
            <a:ext cx="12088851" cy="553998"/>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6. Change the margins to the Narrow setting.</a:t>
            </a:r>
            <a:endParaRPr lang="en-AU" sz="3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59F0177-D747-826D-DD46-405B4EB0FF29}"/>
              </a:ext>
            </a:extLst>
          </p:cNvPr>
          <p:cNvPicPr>
            <a:picLocks noChangeAspect="1"/>
          </p:cNvPicPr>
          <p:nvPr/>
        </p:nvPicPr>
        <p:blipFill>
          <a:blip r:embed="rId2"/>
          <a:srcRect l="33103" b="9272"/>
          <a:stretch/>
        </p:blipFill>
        <p:spPr>
          <a:xfrm>
            <a:off x="2069559" y="635876"/>
            <a:ext cx="8156028" cy="6222124"/>
          </a:xfrm>
          <a:prstGeom prst="rect">
            <a:avLst/>
          </a:prstGeom>
        </p:spPr>
      </p:pic>
      <p:sp>
        <p:nvSpPr>
          <p:cNvPr id="5" name="Rectangle: Rounded Corners 4">
            <a:extLst>
              <a:ext uri="{FF2B5EF4-FFF2-40B4-BE49-F238E27FC236}">
                <a16:creationId xmlns:a16="http://schemas.microsoft.com/office/drawing/2014/main" id="{6DA0EDFD-430F-70AB-007D-D9DADA9739BE}"/>
              </a:ext>
            </a:extLst>
          </p:cNvPr>
          <p:cNvSpPr/>
          <p:nvPr/>
        </p:nvSpPr>
        <p:spPr>
          <a:xfrm>
            <a:off x="3100552" y="4235669"/>
            <a:ext cx="2280745" cy="840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63622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7737D-4843-7A62-0311-4F5E582F56A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1EBD599-7AAD-C931-8F57-5D13E4C6E2C5}"/>
              </a:ext>
            </a:extLst>
          </p:cNvPr>
          <p:cNvSpPr txBox="1"/>
          <p:nvPr/>
        </p:nvSpPr>
        <p:spPr>
          <a:xfrm>
            <a:off x="0" y="0"/>
            <a:ext cx="3941379" cy="454983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7. Conditional Formatting</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With the cell range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C3:J26</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apply conditional formatting using blue gradient data bars.</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AFA3EF2E-6E86-EAB4-7DDB-6783FCD41341}"/>
              </a:ext>
            </a:extLst>
          </p:cNvPr>
          <p:cNvPicPr>
            <a:picLocks noChangeAspect="1"/>
          </p:cNvPicPr>
          <p:nvPr/>
        </p:nvPicPr>
        <p:blipFill>
          <a:blip r:embed="rId2"/>
          <a:srcRect l="33017" b="11877"/>
          <a:stretch/>
        </p:blipFill>
        <p:spPr>
          <a:xfrm>
            <a:off x="4025462" y="0"/>
            <a:ext cx="8166538" cy="6043448"/>
          </a:xfrm>
          <a:prstGeom prst="rect">
            <a:avLst/>
          </a:prstGeom>
        </p:spPr>
      </p:pic>
    </p:spTree>
    <p:extLst>
      <p:ext uri="{BB962C8B-B14F-4D97-AF65-F5344CB8AC3E}">
        <p14:creationId xmlns:p14="http://schemas.microsoft.com/office/powerpoint/2010/main" val="167591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D0F0-7796-6AA4-0582-34A53331841A}"/>
              </a:ext>
            </a:extLst>
          </p:cNvPr>
          <p:cNvSpPr>
            <a:spLocks noGrp="1"/>
          </p:cNvSpPr>
          <p:nvPr>
            <p:ph type="title"/>
          </p:nvPr>
        </p:nvSpPr>
        <p:spPr/>
        <p:txBody>
          <a:bodyPr/>
          <a:lstStyle/>
          <a:p>
            <a:r>
              <a:rPr lang="en-AU" dirty="0"/>
              <a:t>1. Freeze Rows 1 and 2</a:t>
            </a:r>
          </a:p>
        </p:txBody>
      </p:sp>
      <p:sp>
        <p:nvSpPr>
          <p:cNvPr id="3" name="Rectangle 1">
            <a:extLst>
              <a:ext uri="{FF2B5EF4-FFF2-40B4-BE49-F238E27FC236}">
                <a16:creationId xmlns:a16="http://schemas.microsoft.com/office/drawing/2014/main" id="{7C4EEA78-C7A9-9927-2112-26F690C44678}"/>
              </a:ext>
            </a:extLst>
          </p:cNvPr>
          <p:cNvSpPr>
            <a:spLocks noChangeArrowheads="1"/>
          </p:cNvSpPr>
          <p:nvPr/>
        </p:nvSpPr>
        <p:spPr bwMode="auto">
          <a:xfrm>
            <a:off x="0" y="1690687"/>
            <a:ext cx="12192000"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4. Click "Freeze Panes."</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"View" tab, locate the "Window" group, and click on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"Freeze Panes"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dropdown menu will appear.</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 Choose "Freeze Panes" from the dropdown menu.</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the dropdown, select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"Freeze Panes"</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first option). This will freeze both rows 1 and 2, so they remain visible as you scroll down the worksheet.</a:t>
            </a:r>
          </a:p>
        </p:txBody>
      </p:sp>
    </p:spTree>
    <p:extLst>
      <p:ext uri="{BB962C8B-B14F-4D97-AF65-F5344CB8AC3E}">
        <p14:creationId xmlns:p14="http://schemas.microsoft.com/office/powerpoint/2010/main" val="342102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0CA64-1299-B07C-1B0E-7DAB007BDDF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FEEB018-FF67-6515-6630-859C2B3ECA0E}"/>
              </a:ext>
            </a:extLst>
          </p:cNvPr>
          <p:cNvSpPr txBox="1"/>
          <p:nvPr/>
        </p:nvSpPr>
        <p:spPr>
          <a:xfrm>
            <a:off x="103148" y="0"/>
            <a:ext cx="12088851"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7. Conditional Formatting</a:t>
            </a:r>
            <a:endParaRPr kumimoji="0" lang="en-AU" sz="3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0E52216B-04F8-4F40-60D8-FF71AFE0FD77}"/>
              </a:ext>
            </a:extLst>
          </p:cNvPr>
          <p:cNvPicPr>
            <a:picLocks noChangeAspect="1"/>
          </p:cNvPicPr>
          <p:nvPr/>
        </p:nvPicPr>
        <p:blipFill>
          <a:blip r:embed="rId2"/>
          <a:srcRect b="5748"/>
          <a:stretch/>
        </p:blipFill>
        <p:spPr>
          <a:xfrm>
            <a:off x="404648" y="823205"/>
            <a:ext cx="11382703" cy="6034795"/>
          </a:xfrm>
          <a:prstGeom prst="rect">
            <a:avLst/>
          </a:prstGeom>
        </p:spPr>
      </p:pic>
    </p:spTree>
    <p:extLst>
      <p:ext uri="{BB962C8B-B14F-4D97-AF65-F5344CB8AC3E}">
        <p14:creationId xmlns:p14="http://schemas.microsoft.com/office/powerpoint/2010/main" val="4134249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E7AF4-8BFA-C1A6-ED7A-296E26DA985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C9667D-D2B6-185E-8CBF-3BD83D036217}"/>
              </a:ext>
            </a:extLst>
          </p:cNvPr>
          <p:cNvSpPr txBox="1"/>
          <p:nvPr/>
        </p:nvSpPr>
        <p:spPr>
          <a:xfrm>
            <a:off x="0" y="0"/>
            <a:ext cx="6758152" cy="69865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1. Select Cells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C3:J26</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2.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Home</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tab,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Styles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group, click the dropdown arrow for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Conditional Formatting</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Highlight Cells Rules &gt; Greater Than…</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3.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Greater Than</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dialog, enter </a:t>
            </a:r>
            <a:r>
              <a:rPr kumimoji="0" lang="en-US" sz="2800" b="1" i="0" u="sng"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200000</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with</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dropdown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Green Fill with Dark Green Text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4. Click OK.</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5.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Home</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tab,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Styles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group, click the dropdown arrow for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Conditional Formatting</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Highlight Cells Rules &gt; Less Than…</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6.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Less </a:t>
            </a:r>
            <a:r>
              <a:rPr kumimoji="0" lang="en-US" sz="2800" b="1"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Than</a:t>
            </a:r>
            <a:r>
              <a:rPr kumimoji="0" lang="en-US" sz="2800" b="0"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dialog</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box, enter </a:t>
            </a:r>
            <a:r>
              <a:rPr kumimoji="0" lang="en-US" sz="2800" b="1" i="0" u="sng"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10000</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with</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dropdown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Red Border</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7. Click OK.</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7" name="Picture 6">
            <a:extLst>
              <a:ext uri="{FF2B5EF4-FFF2-40B4-BE49-F238E27FC236}">
                <a16:creationId xmlns:a16="http://schemas.microsoft.com/office/drawing/2014/main" id="{F2BA41F4-3034-0B17-A343-8ECCED74BE5F}"/>
              </a:ext>
            </a:extLst>
          </p:cNvPr>
          <p:cNvPicPr>
            <a:picLocks noChangeAspect="1"/>
          </p:cNvPicPr>
          <p:nvPr/>
        </p:nvPicPr>
        <p:blipFill>
          <a:blip r:embed="rId2"/>
          <a:srcRect l="35259" t="35096" r="15431" b="12950"/>
          <a:stretch/>
        </p:blipFill>
        <p:spPr>
          <a:xfrm>
            <a:off x="6632028" y="1"/>
            <a:ext cx="5559972" cy="3295158"/>
          </a:xfrm>
          <a:prstGeom prst="rect">
            <a:avLst/>
          </a:prstGeom>
        </p:spPr>
      </p:pic>
    </p:spTree>
    <p:extLst>
      <p:ext uri="{BB962C8B-B14F-4D97-AF65-F5344CB8AC3E}">
        <p14:creationId xmlns:p14="http://schemas.microsoft.com/office/powerpoint/2010/main" val="123831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40255-0A5A-F94E-AF92-315140EBFF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08207AC-BF7D-E40E-FEE5-D3FA11568B97}"/>
              </a:ext>
            </a:extLst>
          </p:cNvPr>
          <p:cNvSpPr txBox="1"/>
          <p:nvPr/>
        </p:nvSpPr>
        <p:spPr>
          <a:xfrm>
            <a:off x="0" y="0"/>
            <a:ext cx="6505903" cy="261084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8. Sort the data</a:t>
            </a:r>
            <a:endParaRPr kumimoji="0" lang="en-AU" sz="2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12529"/>
                </a:solidFill>
                <a:effectLst/>
                <a:uLnTx/>
                <a:uFillTx/>
                <a:latin typeface="Calibri" panose="020F0502020204030204" pitchFamily="34" charset="0"/>
                <a:ea typeface="+mn-ea"/>
                <a:cs typeface="Calibri" panose="020F0502020204030204" pitchFamily="34" charset="0"/>
              </a:rPr>
              <a:t>Sort the table data by the </a:t>
            </a:r>
            <a:r>
              <a:rPr kumimoji="0" lang="en-US" sz="2800" b="1" i="0" u="none" strike="noStrike" kern="1200" cap="none" spc="0" normalizeH="0" baseline="0" noProof="0">
                <a:ln>
                  <a:noFill/>
                </a:ln>
                <a:solidFill>
                  <a:srgbClr val="212529"/>
                </a:solidFill>
                <a:effectLst/>
                <a:uLnTx/>
                <a:uFillTx/>
                <a:latin typeface="Calibri" panose="020F0502020204030204" pitchFamily="34" charset="0"/>
                <a:ea typeface="+mn-ea"/>
                <a:cs typeface="Calibri" panose="020F0502020204030204" pitchFamily="34" charset="0"/>
              </a:rPr>
              <a:t>Variant</a:t>
            </a:r>
            <a:r>
              <a:rPr kumimoji="0" lang="en-US" sz="2800" b="0" i="0" u="none" strike="noStrike" kern="1200" cap="none" spc="0" normalizeH="0" baseline="0" noProof="0">
                <a:ln>
                  <a:noFill/>
                </a:ln>
                <a:solidFill>
                  <a:srgbClr val="212529"/>
                </a:solidFill>
                <a:effectLst/>
                <a:uLnTx/>
                <a:uFillTx/>
                <a:latin typeface="Calibri" panose="020F0502020204030204" pitchFamily="34" charset="0"/>
                <a:ea typeface="+mn-ea"/>
                <a:cs typeface="Calibri" panose="020F0502020204030204" pitchFamily="34" charset="0"/>
              </a:rPr>
              <a:t> column and then by the </a:t>
            </a:r>
            <a:r>
              <a:rPr kumimoji="0" lang="en-US" sz="2800" b="1" i="0" u="none" strike="noStrike" kern="1200" cap="none" spc="0" normalizeH="0" baseline="0" noProof="0">
                <a:ln>
                  <a:noFill/>
                </a:ln>
                <a:solidFill>
                  <a:srgbClr val="212529"/>
                </a:solidFill>
                <a:effectLst/>
                <a:uLnTx/>
                <a:uFillTx/>
                <a:latin typeface="Calibri" panose="020F0502020204030204" pitchFamily="34" charset="0"/>
                <a:ea typeface="+mn-ea"/>
                <a:cs typeface="Calibri" panose="020F0502020204030204" pitchFamily="34" charset="0"/>
              </a:rPr>
              <a:t>Year </a:t>
            </a:r>
            <a:r>
              <a:rPr kumimoji="0" lang="en-US" sz="2800" b="0" i="0" u="none" strike="noStrike" kern="1200" cap="none" spc="0" normalizeH="0" baseline="0" noProof="0">
                <a:ln>
                  <a:noFill/>
                </a:ln>
                <a:solidFill>
                  <a:srgbClr val="212529"/>
                </a:solidFill>
                <a:effectLst/>
                <a:uLnTx/>
                <a:uFillTx/>
                <a:latin typeface="Calibri" panose="020F0502020204030204" pitchFamily="34" charset="0"/>
                <a:ea typeface="+mn-ea"/>
                <a:cs typeface="Calibri" panose="020F0502020204030204" pitchFamily="34" charset="0"/>
              </a:rPr>
              <a:t>column in ascending order</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0C5133A1-54A5-6011-6636-9482F1C9EA40}"/>
              </a:ext>
            </a:extLst>
          </p:cNvPr>
          <p:cNvPicPr>
            <a:picLocks noChangeAspect="1"/>
          </p:cNvPicPr>
          <p:nvPr/>
        </p:nvPicPr>
        <p:blipFill>
          <a:blip r:embed="rId2"/>
          <a:srcRect l="32327" r="21034" b="8505"/>
          <a:stretch/>
        </p:blipFill>
        <p:spPr>
          <a:xfrm>
            <a:off x="6505903" y="0"/>
            <a:ext cx="5686097" cy="6274676"/>
          </a:xfrm>
          <a:prstGeom prst="rect">
            <a:avLst/>
          </a:prstGeom>
        </p:spPr>
      </p:pic>
      <p:sp>
        <p:nvSpPr>
          <p:cNvPr id="7" name="TextBox 6">
            <a:extLst>
              <a:ext uri="{FF2B5EF4-FFF2-40B4-BE49-F238E27FC236}">
                <a16:creationId xmlns:a16="http://schemas.microsoft.com/office/drawing/2014/main" id="{40513E69-BEFE-19DB-E71B-2DA6526DB6CE}"/>
              </a:ext>
            </a:extLst>
          </p:cNvPr>
          <p:cNvSpPr txBox="1"/>
          <p:nvPr/>
        </p:nvSpPr>
        <p:spPr>
          <a:xfrm>
            <a:off x="0" y="2735246"/>
            <a:ext cx="6505902"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1. Select cells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A5:D106</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2.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Data</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tab,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Sort &amp; Filter</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group,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Sort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3.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Sort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dialog box,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Sort by</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dropdown,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Variant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4.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Add Level</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Then by</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dropdown,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Year</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click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OK</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472416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B28C4-B882-2454-2B72-C49DA5B9B66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99D126-B993-2FFE-C072-D026C58BCB79}"/>
              </a:ext>
            </a:extLst>
          </p:cNvPr>
          <p:cNvSpPr txBox="1"/>
          <p:nvPr/>
        </p:nvSpPr>
        <p:spPr>
          <a:xfrm>
            <a:off x="0" y="0"/>
            <a:ext cx="6505903" cy="261084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8. Sort the data</a:t>
            </a:r>
            <a:endParaRPr kumimoji="0" lang="en-AU" sz="2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12529"/>
                </a:solidFill>
                <a:effectLst/>
                <a:uLnTx/>
                <a:uFillTx/>
                <a:latin typeface="Calibri" panose="020F0502020204030204" pitchFamily="34" charset="0"/>
                <a:ea typeface="+mn-ea"/>
                <a:cs typeface="Calibri" panose="020F0502020204030204" pitchFamily="34" charset="0"/>
              </a:rPr>
              <a:t>Sort the table data by the </a:t>
            </a:r>
            <a:r>
              <a:rPr kumimoji="0" lang="en-US" sz="2800" b="1" i="0" u="none" strike="noStrike" kern="1200" cap="none" spc="0" normalizeH="0" baseline="0" noProof="0">
                <a:ln>
                  <a:noFill/>
                </a:ln>
                <a:solidFill>
                  <a:srgbClr val="212529"/>
                </a:solidFill>
                <a:effectLst/>
                <a:uLnTx/>
                <a:uFillTx/>
                <a:latin typeface="Calibri" panose="020F0502020204030204" pitchFamily="34" charset="0"/>
                <a:ea typeface="+mn-ea"/>
                <a:cs typeface="Calibri" panose="020F0502020204030204" pitchFamily="34" charset="0"/>
              </a:rPr>
              <a:t>Variant</a:t>
            </a:r>
            <a:r>
              <a:rPr kumimoji="0" lang="en-US" sz="2800" b="0" i="0" u="none" strike="noStrike" kern="1200" cap="none" spc="0" normalizeH="0" baseline="0" noProof="0">
                <a:ln>
                  <a:noFill/>
                </a:ln>
                <a:solidFill>
                  <a:srgbClr val="212529"/>
                </a:solidFill>
                <a:effectLst/>
                <a:uLnTx/>
                <a:uFillTx/>
                <a:latin typeface="Calibri" panose="020F0502020204030204" pitchFamily="34" charset="0"/>
                <a:ea typeface="+mn-ea"/>
                <a:cs typeface="Calibri" panose="020F0502020204030204" pitchFamily="34" charset="0"/>
              </a:rPr>
              <a:t> column and then by the </a:t>
            </a:r>
            <a:r>
              <a:rPr kumimoji="0" lang="en-US" sz="2800" b="1" i="0" u="none" strike="noStrike" kern="1200" cap="none" spc="0" normalizeH="0" baseline="0" noProof="0">
                <a:ln>
                  <a:noFill/>
                </a:ln>
                <a:solidFill>
                  <a:srgbClr val="212529"/>
                </a:solidFill>
                <a:effectLst/>
                <a:uLnTx/>
                <a:uFillTx/>
                <a:latin typeface="Calibri" panose="020F0502020204030204" pitchFamily="34" charset="0"/>
                <a:ea typeface="+mn-ea"/>
                <a:cs typeface="Calibri" panose="020F0502020204030204" pitchFamily="34" charset="0"/>
              </a:rPr>
              <a:t>Year </a:t>
            </a:r>
            <a:r>
              <a:rPr kumimoji="0" lang="en-US" sz="2800" b="0" i="0" u="none" strike="noStrike" kern="1200" cap="none" spc="0" normalizeH="0" baseline="0" noProof="0">
                <a:ln>
                  <a:noFill/>
                </a:ln>
                <a:solidFill>
                  <a:srgbClr val="212529"/>
                </a:solidFill>
                <a:effectLst/>
                <a:uLnTx/>
                <a:uFillTx/>
                <a:latin typeface="Calibri" panose="020F0502020204030204" pitchFamily="34" charset="0"/>
                <a:ea typeface="+mn-ea"/>
                <a:cs typeface="Calibri" panose="020F0502020204030204" pitchFamily="34" charset="0"/>
              </a:rPr>
              <a:t>column in ascending order</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4999FA2A-B7F6-B848-1DA1-E61AE039B454}"/>
              </a:ext>
            </a:extLst>
          </p:cNvPr>
          <p:cNvSpPr txBox="1"/>
          <p:nvPr/>
        </p:nvSpPr>
        <p:spPr>
          <a:xfrm>
            <a:off x="0" y="2735246"/>
            <a:ext cx="6505902"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1. Select cells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A5:D106</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2.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Data</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tab,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Sort &amp; Filter</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group,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Sort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3.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Sort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dialog box,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Sort by</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dropdown,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Variant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4.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Add Level</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Then by</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dropdown,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Year</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click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OK</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F0318855-7AD0-7BD9-B1E2-A7DE3E1E4E7B}"/>
              </a:ext>
            </a:extLst>
          </p:cNvPr>
          <p:cNvPicPr>
            <a:picLocks noChangeAspect="1"/>
          </p:cNvPicPr>
          <p:nvPr/>
        </p:nvPicPr>
        <p:blipFill>
          <a:blip r:embed="rId2"/>
          <a:srcRect l="32845" b="5900"/>
          <a:stretch/>
        </p:blipFill>
        <p:spPr>
          <a:xfrm>
            <a:off x="6138007" y="2086303"/>
            <a:ext cx="6053993" cy="4771697"/>
          </a:xfrm>
          <a:prstGeom prst="rect">
            <a:avLst/>
          </a:prstGeom>
        </p:spPr>
      </p:pic>
    </p:spTree>
    <p:extLst>
      <p:ext uri="{BB962C8B-B14F-4D97-AF65-F5344CB8AC3E}">
        <p14:creationId xmlns:p14="http://schemas.microsoft.com/office/powerpoint/2010/main" val="2428527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8D0D2-145D-35FB-D6F3-FADB5F04DF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69F40F3-436F-DD23-EBB5-F37DF11D2C4A}"/>
              </a:ext>
            </a:extLst>
          </p:cNvPr>
          <p:cNvSpPr txBox="1"/>
          <p:nvPr/>
        </p:nvSpPr>
        <p:spPr>
          <a:xfrm>
            <a:off x="1" y="0"/>
            <a:ext cx="4445875" cy="454983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9. Filter the table</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Filter the table to display data from only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Oncology</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Gastrointestinal</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categories and those pharmaceuticals that end with the suffix </a:t>
            </a:r>
            <a:r>
              <a:rPr kumimoji="0" lang="en-US" sz="2800" b="1" i="0" u="sng" strike="noStrike" kern="1200" cap="none" spc="0" normalizeH="0" baseline="0" noProof="0" dirty="0">
                <a:ln>
                  <a:noFill/>
                </a:ln>
                <a:solidFill>
                  <a:srgbClr val="212529"/>
                </a:solidFill>
                <a:effectLst/>
                <a:uLnTx/>
                <a:uFillTx/>
                <a:latin typeface="-apple-system"/>
                <a:ea typeface="+mn-ea"/>
                <a:cs typeface="+mn-cs"/>
              </a:rPr>
              <a:t>ex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or </a:t>
            </a:r>
            <a:r>
              <a:rPr kumimoji="0" lang="en-US" sz="2800" b="1" i="0" u="sng" strike="noStrike" kern="1200" cap="none" spc="0" normalizeH="0" baseline="0" noProof="0" dirty="0">
                <a:ln>
                  <a:noFill/>
                </a:ln>
                <a:solidFill>
                  <a:srgbClr val="212529"/>
                </a:solidFill>
                <a:effectLst/>
                <a:uLnTx/>
                <a:uFillTx/>
                <a:latin typeface="-apple-system"/>
                <a:ea typeface="+mn-ea"/>
                <a:cs typeface="+mn-cs"/>
              </a:rPr>
              <a:t>lux</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D7FA1670-A96F-7520-941F-33BF96201681}"/>
              </a:ext>
            </a:extLst>
          </p:cNvPr>
          <p:cNvPicPr>
            <a:picLocks noChangeAspect="1"/>
          </p:cNvPicPr>
          <p:nvPr/>
        </p:nvPicPr>
        <p:blipFill>
          <a:blip r:embed="rId2"/>
          <a:srcRect l="25948" b="6514"/>
          <a:stretch/>
        </p:blipFill>
        <p:spPr>
          <a:xfrm>
            <a:off x="4445876" y="0"/>
            <a:ext cx="7746124" cy="5500740"/>
          </a:xfrm>
          <a:prstGeom prst="rect">
            <a:avLst/>
          </a:prstGeom>
        </p:spPr>
      </p:pic>
    </p:spTree>
    <p:extLst>
      <p:ext uri="{BB962C8B-B14F-4D97-AF65-F5344CB8AC3E}">
        <p14:creationId xmlns:p14="http://schemas.microsoft.com/office/powerpoint/2010/main" val="369309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2C8A4-1A0A-CBF4-F499-55A150E2C24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5D0DCA4-5AE7-C08D-72CA-1073A3D04F26}"/>
              </a:ext>
            </a:extLst>
          </p:cNvPr>
          <p:cNvSpPr txBox="1"/>
          <p:nvPr/>
        </p:nvSpPr>
        <p:spPr>
          <a:xfrm>
            <a:off x="2" y="0"/>
            <a:ext cx="3993930" cy="5196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9. Filter the table</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Filter the table to display data from only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Oncology</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Gastrointestinal</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categories and those pharmaceuticals that end with the suffix </a:t>
            </a:r>
            <a:r>
              <a:rPr kumimoji="0" lang="en-US" sz="2800" b="1" i="0" u="sng" strike="noStrike" kern="1200" cap="none" spc="0" normalizeH="0" baseline="0" noProof="0" dirty="0">
                <a:ln>
                  <a:noFill/>
                </a:ln>
                <a:solidFill>
                  <a:srgbClr val="212529"/>
                </a:solidFill>
                <a:effectLst/>
                <a:uLnTx/>
                <a:uFillTx/>
                <a:latin typeface="-apple-system"/>
                <a:ea typeface="+mn-ea"/>
                <a:cs typeface="+mn-cs"/>
              </a:rPr>
              <a:t>ex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or </a:t>
            </a:r>
            <a:r>
              <a:rPr kumimoji="0" lang="en-US" sz="2800" b="1" i="0" u="sng" strike="noStrike" kern="1200" cap="none" spc="0" normalizeH="0" baseline="0" noProof="0" dirty="0">
                <a:ln>
                  <a:noFill/>
                </a:ln>
                <a:solidFill>
                  <a:srgbClr val="212529"/>
                </a:solidFill>
                <a:effectLst/>
                <a:uLnTx/>
                <a:uFillTx/>
                <a:latin typeface="-apple-system"/>
                <a:ea typeface="+mn-ea"/>
                <a:cs typeface="+mn-cs"/>
              </a:rPr>
              <a:t>lux</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65F6633A-395D-4E73-5A13-22B09767D953}"/>
              </a:ext>
            </a:extLst>
          </p:cNvPr>
          <p:cNvPicPr>
            <a:picLocks noChangeAspect="1"/>
          </p:cNvPicPr>
          <p:nvPr/>
        </p:nvPicPr>
        <p:blipFill>
          <a:blip r:embed="rId2"/>
          <a:srcRect l="32759" b="5900"/>
          <a:stretch/>
        </p:blipFill>
        <p:spPr>
          <a:xfrm>
            <a:off x="3993931" y="0"/>
            <a:ext cx="8198069" cy="6453352"/>
          </a:xfrm>
          <a:prstGeom prst="rect">
            <a:avLst/>
          </a:prstGeom>
        </p:spPr>
      </p:pic>
    </p:spTree>
    <p:extLst>
      <p:ext uri="{BB962C8B-B14F-4D97-AF65-F5344CB8AC3E}">
        <p14:creationId xmlns:p14="http://schemas.microsoft.com/office/powerpoint/2010/main" val="5380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0FAE5-7730-54B7-0469-D7D7F4F9056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0903E0F-EEEB-0B55-12AC-310678DF1034}"/>
              </a:ext>
            </a:extLst>
          </p:cNvPr>
          <p:cNvSpPr txBox="1"/>
          <p:nvPr/>
        </p:nvSpPr>
        <p:spPr>
          <a:xfrm>
            <a:off x="2" y="0"/>
            <a:ext cx="3993930" cy="390350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10. Remove duplicates</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Remove all duplicates from the table based on the values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Year</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Value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columns.</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3A541523-B3FF-C747-8171-61E8B6F5635D}"/>
              </a:ext>
            </a:extLst>
          </p:cNvPr>
          <p:cNvPicPr>
            <a:picLocks noChangeAspect="1"/>
          </p:cNvPicPr>
          <p:nvPr/>
        </p:nvPicPr>
        <p:blipFill>
          <a:blip r:embed="rId2"/>
          <a:srcRect l="32758" r="2931" b="8812"/>
          <a:stretch/>
        </p:blipFill>
        <p:spPr>
          <a:xfrm>
            <a:off x="4277712" y="0"/>
            <a:ext cx="7840716" cy="6253655"/>
          </a:xfrm>
          <a:prstGeom prst="rect">
            <a:avLst/>
          </a:prstGeom>
        </p:spPr>
      </p:pic>
    </p:spTree>
    <p:extLst>
      <p:ext uri="{BB962C8B-B14F-4D97-AF65-F5344CB8AC3E}">
        <p14:creationId xmlns:p14="http://schemas.microsoft.com/office/powerpoint/2010/main" val="490836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77D2F-C4E5-34ED-1947-547A72CC010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9A531-A70A-029C-ABEC-75342543D7C2}"/>
              </a:ext>
            </a:extLst>
          </p:cNvPr>
          <p:cNvSpPr txBox="1"/>
          <p:nvPr/>
        </p:nvSpPr>
        <p:spPr>
          <a:xfrm>
            <a:off x="2" y="0"/>
            <a:ext cx="5604906" cy="261084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10. Remove duplicates</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Remove all duplicates from the table based on the values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Year</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Value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columns.</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79997DED-0755-A089-1CD6-07DB8F953DCC}"/>
              </a:ext>
            </a:extLst>
          </p:cNvPr>
          <p:cNvPicPr>
            <a:picLocks noChangeAspect="1"/>
          </p:cNvPicPr>
          <p:nvPr/>
        </p:nvPicPr>
        <p:blipFill>
          <a:blip r:embed="rId2"/>
          <a:srcRect l="32758" t="-1" r="3017" b="16015"/>
          <a:stretch/>
        </p:blipFill>
        <p:spPr>
          <a:xfrm>
            <a:off x="5604908" y="0"/>
            <a:ext cx="6587089" cy="4845269"/>
          </a:xfrm>
          <a:prstGeom prst="rect">
            <a:avLst/>
          </a:prstGeom>
        </p:spPr>
      </p:pic>
      <p:sp>
        <p:nvSpPr>
          <p:cNvPr id="7" name="TextBox 6">
            <a:extLst>
              <a:ext uri="{FF2B5EF4-FFF2-40B4-BE49-F238E27FC236}">
                <a16:creationId xmlns:a16="http://schemas.microsoft.com/office/drawing/2014/main" id="{CDBA504D-524B-D046-6EB3-C9799D31E5BF}"/>
              </a:ext>
            </a:extLst>
          </p:cNvPr>
          <p:cNvSpPr txBox="1"/>
          <p:nvPr/>
        </p:nvSpPr>
        <p:spPr>
          <a:xfrm>
            <a:off x="0" y="2610843"/>
            <a:ext cx="560490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1. Select cells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A5:D106</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2.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Data</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tab,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Data Tools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group,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Remove Duplicates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3.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Columns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list, clear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Variable</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Variant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check boxes.</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4. Click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OK</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twice.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454781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B58C5-739E-30E8-F90B-90E068F825B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AFC223C-500A-96CC-5257-D6A425D5C9CE}"/>
              </a:ext>
            </a:extLst>
          </p:cNvPr>
          <p:cNvSpPr txBox="1"/>
          <p:nvPr/>
        </p:nvSpPr>
        <p:spPr>
          <a:xfrm>
            <a:off x="2" y="0"/>
            <a:ext cx="5604906" cy="261084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10. Remove duplicates</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Remove all duplicates from the table based on the values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Year</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Value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columns.</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0EFA5FBE-3D8D-5FE1-30A7-2B84304CB8DB}"/>
              </a:ext>
            </a:extLst>
          </p:cNvPr>
          <p:cNvSpPr txBox="1"/>
          <p:nvPr/>
        </p:nvSpPr>
        <p:spPr>
          <a:xfrm>
            <a:off x="0" y="2610843"/>
            <a:ext cx="560490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1. Select cells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A5:D106</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2.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Data</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tab,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Data Tools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group,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Remove Duplicates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3.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Columns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list, clear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Variable</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Variant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check boxes.</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4. Click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OK</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twice.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C514F38-1CF9-6D48-3FAE-9E8619479D4C}"/>
              </a:ext>
            </a:extLst>
          </p:cNvPr>
          <p:cNvPicPr>
            <a:picLocks noChangeAspect="1"/>
          </p:cNvPicPr>
          <p:nvPr/>
        </p:nvPicPr>
        <p:blipFill>
          <a:blip r:embed="rId2"/>
          <a:srcRect l="65080" t="30968" r="11724" b="33027"/>
          <a:stretch/>
        </p:blipFill>
        <p:spPr>
          <a:xfrm>
            <a:off x="5604909" y="0"/>
            <a:ext cx="6587090" cy="5751562"/>
          </a:xfrm>
          <a:prstGeom prst="rect">
            <a:avLst/>
          </a:prstGeom>
        </p:spPr>
      </p:pic>
    </p:spTree>
    <p:extLst>
      <p:ext uri="{BB962C8B-B14F-4D97-AF65-F5344CB8AC3E}">
        <p14:creationId xmlns:p14="http://schemas.microsoft.com/office/powerpoint/2010/main" val="3721211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92F3B-5EFB-4C34-7706-D90996B56D7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0E9751-E933-8D44-4C80-214086D7CF85}"/>
              </a:ext>
            </a:extLst>
          </p:cNvPr>
          <p:cNvSpPr txBox="1"/>
          <p:nvPr/>
        </p:nvSpPr>
        <p:spPr>
          <a:xfrm>
            <a:off x="2" y="0"/>
            <a:ext cx="4056990" cy="390350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11. Save As PDF</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Save the entire workbook as a PDF file in your </a:t>
            </a:r>
            <a:r>
              <a:rPr kumimoji="0" lang="en-US" sz="2800" b="0" i="0" u="none" strike="noStrike" kern="1200" cap="none" spc="0" normalizeH="0" baseline="0" noProof="0" dirty="0" err="1">
                <a:ln>
                  <a:noFill/>
                </a:ln>
                <a:solidFill>
                  <a:srgbClr val="212529"/>
                </a:solidFill>
                <a:effectLst/>
                <a:uLnTx/>
                <a:uFillTx/>
                <a:latin typeface="-apple-system"/>
                <a:ea typeface="+mn-ea"/>
                <a:cs typeface="+mn-cs"/>
              </a:rPr>
              <a:t>GMetrixTemplates</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folder, omitting document properties and tags.</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9409EE18-3BE1-A389-A4C0-91B250FB9887}"/>
              </a:ext>
            </a:extLst>
          </p:cNvPr>
          <p:cNvPicPr>
            <a:picLocks noChangeAspect="1"/>
          </p:cNvPicPr>
          <p:nvPr/>
        </p:nvPicPr>
        <p:blipFill>
          <a:blip r:embed="rId2"/>
          <a:srcRect l="33276" b="5748"/>
          <a:stretch/>
        </p:blipFill>
        <p:spPr>
          <a:xfrm>
            <a:off x="4056992" y="0"/>
            <a:ext cx="8135007" cy="6463862"/>
          </a:xfrm>
          <a:prstGeom prst="rect">
            <a:avLst/>
          </a:prstGeom>
        </p:spPr>
      </p:pic>
    </p:spTree>
    <p:extLst>
      <p:ext uri="{BB962C8B-B14F-4D97-AF65-F5344CB8AC3E}">
        <p14:creationId xmlns:p14="http://schemas.microsoft.com/office/powerpoint/2010/main" val="142128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D0F0-7796-6AA4-0582-34A53331841A}"/>
              </a:ext>
            </a:extLst>
          </p:cNvPr>
          <p:cNvSpPr>
            <a:spLocks noGrp="1"/>
          </p:cNvSpPr>
          <p:nvPr>
            <p:ph type="title"/>
          </p:nvPr>
        </p:nvSpPr>
        <p:spPr/>
        <p:txBody>
          <a:bodyPr/>
          <a:lstStyle/>
          <a:p>
            <a:r>
              <a:rPr lang="en-AU" dirty="0"/>
              <a:t>1. Freeze Rows 1 and 2</a:t>
            </a:r>
          </a:p>
        </p:txBody>
      </p:sp>
      <p:sp>
        <p:nvSpPr>
          <p:cNvPr id="3" name="Rectangle 1">
            <a:extLst>
              <a:ext uri="{FF2B5EF4-FFF2-40B4-BE49-F238E27FC236}">
                <a16:creationId xmlns:a16="http://schemas.microsoft.com/office/drawing/2014/main" id="{7C4EEA78-C7A9-9927-2112-26F690C44678}"/>
              </a:ext>
            </a:extLst>
          </p:cNvPr>
          <p:cNvSpPr>
            <a:spLocks noChangeArrowheads="1"/>
          </p:cNvSpPr>
          <p:nvPr/>
        </p:nvSpPr>
        <p:spPr bwMode="auto">
          <a:xfrm>
            <a:off x="0" y="1690687"/>
            <a:ext cx="12192000"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ri" panose="020F0502020204030204" pitchFamily="34" charset="0"/>
                <a:cs typeface="Calibri" panose="020F0502020204030204" pitchFamily="34" charset="0"/>
              </a:rPr>
              <a:t>Confirming the Result:</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Now, if you scroll down the worksheet, </a:t>
            </a:r>
            <a:r>
              <a:rPr lang="en-US" sz="2800" b="1" dirty="0">
                <a:latin typeface="Calibri" panose="020F0502020204030204" pitchFamily="34" charset="0"/>
                <a:cs typeface="Calibri" panose="020F0502020204030204" pitchFamily="34" charset="0"/>
              </a:rPr>
              <a:t>rows 1 and 2 will stay fixed</a:t>
            </a:r>
            <a:r>
              <a:rPr lang="en-US" sz="2800" dirty="0">
                <a:latin typeface="Calibri" panose="020F0502020204030204" pitchFamily="34" charset="0"/>
                <a:cs typeface="Calibri" panose="020F0502020204030204" pitchFamily="34" charset="0"/>
              </a:rPr>
              <a:t> at the top of the sheet, making the titles and column headings always visible.</a:t>
            </a:r>
          </a:p>
          <a:p>
            <a:pPr>
              <a:lnSpc>
                <a:spcPct val="150000"/>
              </a:lnSpc>
            </a:pPr>
            <a:r>
              <a:rPr lang="en-US" sz="2800" dirty="0">
                <a:latin typeface="Calibri" panose="020F0502020204030204" pitchFamily="34" charset="0"/>
                <a:cs typeface="Calibri" panose="020F0502020204030204" pitchFamily="34" charset="0"/>
              </a:rPr>
              <a:t>This solution allows you to keep specific rows visible as you work with large datasets, improving your ability to reference important information like headers or titles while scrolling.</a:t>
            </a:r>
          </a:p>
        </p:txBody>
      </p:sp>
    </p:spTree>
    <p:extLst>
      <p:ext uri="{BB962C8B-B14F-4D97-AF65-F5344CB8AC3E}">
        <p14:creationId xmlns:p14="http://schemas.microsoft.com/office/powerpoint/2010/main" val="3965489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1A903-233F-7E5C-0ADB-BEEE8D15518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602AE0-CC72-A3B6-393B-002C6E4950A9}"/>
              </a:ext>
            </a:extLst>
          </p:cNvPr>
          <p:cNvSpPr txBox="1"/>
          <p:nvPr/>
        </p:nvSpPr>
        <p:spPr>
          <a:xfrm>
            <a:off x="2" y="0"/>
            <a:ext cx="3678619" cy="48320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11. Save As PDF Entire </a:t>
            </a:r>
            <a:r>
              <a:rPr kumimoji="0" lang="en-US" sz="28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WorkBook</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no tags</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1. Select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File</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tab and choose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Export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2.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Create PDF/XPS </a:t>
            </a:r>
            <a:r>
              <a:rPr kumimoji="0" lang="en-US" sz="2800" b="1"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Document</a:t>
            </a:r>
            <a:r>
              <a:rPr kumimoji="0" lang="en-US" sz="2800" b="0"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and</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click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Create PDF/XPS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navigate to the </a:t>
            </a:r>
            <a:r>
              <a:rPr kumimoji="0" lang="en-US" sz="2800" b="0"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GMetrixTemplates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folder.</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B41B4A08-0C2E-33A3-C6AA-9F5F1E302C18}"/>
              </a:ext>
            </a:extLst>
          </p:cNvPr>
          <p:cNvPicPr>
            <a:picLocks noChangeAspect="1"/>
          </p:cNvPicPr>
          <p:nvPr/>
        </p:nvPicPr>
        <p:blipFill>
          <a:blip r:embed="rId2"/>
          <a:srcRect l="33276" r="17672" b="29042"/>
          <a:stretch/>
        </p:blipFill>
        <p:spPr>
          <a:xfrm>
            <a:off x="3783725" y="0"/>
            <a:ext cx="8408274" cy="6841882"/>
          </a:xfrm>
          <a:prstGeom prst="rect">
            <a:avLst/>
          </a:prstGeom>
        </p:spPr>
      </p:pic>
    </p:spTree>
    <p:extLst>
      <p:ext uri="{BB962C8B-B14F-4D97-AF65-F5344CB8AC3E}">
        <p14:creationId xmlns:p14="http://schemas.microsoft.com/office/powerpoint/2010/main" val="841011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ACFD6-FCFD-D0D6-28F7-A4B6978F612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278203-97A7-67A1-4D4E-75DD003845AC}"/>
              </a:ext>
            </a:extLst>
          </p:cNvPr>
          <p:cNvSpPr txBox="1"/>
          <p:nvPr/>
        </p:nvSpPr>
        <p:spPr>
          <a:xfrm>
            <a:off x="2" y="0"/>
            <a:ext cx="3678619" cy="61247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3.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Publish as PDF or XPS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dialog box,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Options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4. In the </a:t>
            </a:r>
            <a:r>
              <a:rPr kumimoji="0" lang="en-US" sz="2800" b="1"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Options</a:t>
            </a:r>
            <a:r>
              <a:rPr kumimoji="0" lang="en-US" sz="2800" b="0"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dialog</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box, under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Publish what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Entire Workbook</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clear the check boxes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Document properties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Document structure tags for accessibility</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5. Click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OK</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6. Click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Publish</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F01D7B33-BC61-2CAF-F53A-905250E8C058}"/>
              </a:ext>
            </a:extLst>
          </p:cNvPr>
          <p:cNvPicPr>
            <a:picLocks noChangeAspect="1"/>
          </p:cNvPicPr>
          <p:nvPr/>
        </p:nvPicPr>
        <p:blipFill>
          <a:blip r:embed="rId2"/>
          <a:srcRect l="33276" r="17672" b="29042"/>
          <a:stretch/>
        </p:blipFill>
        <p:spPr>
          <a:xfrm>
            <a:off x="3783725" y="0"/>
            <a:ext cx="8408274" cy="6841882"/>
          </a:xfrm>
          <a:prstGeom prst="rect">
            <a:avLst/>
          </a:prstGeom>
        </p:spPr>
      </p:pic>
    </p:spTree>
    <p:extLst>
      <p:ext uri="{BB962C8B-B14F-4D97-AF65-F5344CB8AC3E}">
        <p14:creationId xmlns:p14="http://schemas.microsoft.com/office/powerpoint/2010/main" val="3153572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32A3B-220B-6C7B-B98B-723006B7E73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4E908FB-B6EC-FB5B-11D3-468CCAF89B22}"/>
              </a:ext>
            </a:extLst>
          </p:cNvPr>
          <p:cNvSpPr txBox="1"/>
          <p:nvPr/>
        </p:nvSpPr>
        <p:spPr>
          <a:xfrm>
            <a:off x="2" y="0"/>
            <a:ext cx="3678619" cy="325717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12. Sparkline</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Using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Autofill</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add a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Line</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sparkline to column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L</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using the data in columns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through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J</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C4F01C3A-A549-6C80-43F5-FEC2011499FF}"/>
              </a:ext>
            </a:extLst>
          </p:cNvPr>
          <p:cNvPicPr>
            <a:picLocks noChangeAspect="1"/>
          </p:cNvPicPr>
          <p:nvPr/>
        </p:nvPicPr>
        <p:blipFill>
          <a:blip r:embed="rId2"/>
          <a:srcRect l="33103" r="15862" b="56168"/>
          <a:stretch/>
        </p:blipFill>
        <p:spPr>
          <a:xfrm>
            <a:off x="3663773" y="0"/>
            <a:ext cx="8528226" cy="4120055"/>
          </a:xfrm>
          <a:prstGeom prst="rect">
            <a:avLst/>
          </a:prstGeom>
        </p:spPr>
      </p:pic>
      <p:sp>
        <p:nvSpPr>
          <p:cNvPr id="7" name="TextBox 6">
            <a:extLst>
              <a:ext uri="{FF2B5EF4-FFF2-40B4-BE49-F238E27FC236}">
                <a16:creationId xmlns:a16="http://schemas.microsoft.com/office/drawing/2014/main" id="{C357D348-7E2E-D7E9-A544-3EEAB98BC207}"/>
              </a:ext>
            </a:extLst>
          </p:cNvPr>
          <p:cNvSpPr txBox="1"/>
          <p:nvPr/>
        </p:nvSpPr>
        <p:spPr>
          <a:xfrm>
            <a:off x="0" y="3429000"/>
            <a:ext cx="6201102" cy="196451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1. Select cell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L3</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2.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Insert</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tab,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Sparklines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group,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Line</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1322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93BF2-03D9-980E-F2F9-12A98DC1F93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30F76E3-3366-5209-9B47-8AF0F4DD7F43}"/>
              </a:ext>
            </a:extLst>
          </p:cNvPr>
          <p:cNvSpPr txBox="1"/>
          <p:nvPr/>
        </p:nvSpPr>
        <p:spPr>
          <a:xfrm>
            <a:off x="0" y="0"/>
            <a:ext cx="4026310" cy="65556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3.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Create Sparklines</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dialog box, for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Data Range</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enter </a:t>
            </a:r>
            <a:r>
              <a:rPr kumimoji="0" lang="en-US" sz="2800" b="1" i="0" u="sng" strike="noStrike" kern="1200" cap="none" spc="0" normalizeH="0" baseline="0" noProof="0" dirty="0">
                <a:ln>
                  <a:noFill/>
                </a:ln>
                <a:solidFill>
                  <a:srgbClr val="212529"/>
                </a:solidFill>
                <a:effectLst/>
                <a:uLnTx/>
                <a:uFillTx/>
                <a:latin typeface="-apple-system"/>
                <a:ea typeface="+mn-ea"/>
                <a:cs typeface="+mn-cs"/>
              </a:rPr>
              <a:t>C3:J3</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4. Click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OK</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5. Move your cursor over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AutoFill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handle at the lower-right corner of the cell. (The pointer should change from a thick white cross to a thin black cross.)</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6. Click and drag to cell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L27</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release the mouse button.</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2A5A92BD-0CFE-C79C-530F-49C8197CB75E}"/>
              </a:ext>
            </a:extLst>
          </p:cNvPr>
          <p:cNvPicPr>
            <a:picLocks noChangeAspect="1"/>
          </p:cNvPicPr>
          <p:nvPr/>
        </p:nvPicPr>
        <p:blipFill>
          <a:blip r:embed="rId2"/>
          <a:srcRect l="33024" b="33118"/>
          <a:stretch/>
        </p:blipFill>
        <p:spPr>
          <a:xfrm>
            <a:off x="4026310" y="0"/>
            <a:ext cx="8165690" cy="4586748"/>
          </a:xfrm>
          <a:prstGeom prst="rect">
            <a:avLst/>
          </a:prstGeom>
        </p:spPr>
      </p:pic>
    </p:spTree>
    <p:extLst>
      <p:ext uri="{BB962C8B-B14F-4D97-AF65-F5344CB8AC3E}">
        <p14:creationId xmlns:p14="http://schemas.microsoft.com/office/powerpoint/2010/main" val="3872700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1A226-E0A2-2CF4-BC8A-DB4B485DBCF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A24D195-624C-324B-5FE0-B5010BCFEE27}"/>
              </a:ext>
            </a:extLst>
          </p:cNvPr>
          <p:cNvSpPr txBox="1"/>
          <p:nvPr/>
        </p:nvSpPr>
        <p:spPr>
          <a:xfrm>
            <a:off x="0" y="0"/>
            <a:ext cx="4203290"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13.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Sharpen photo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Summary</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worksheet, sharpen by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50%</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apply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Watercolor </a:t>
            </a:r>
            <a:r>
              <a:rPr kumimoji="0" lang="en-US" sz="2800" b="1" i="0" u="none" strike="noStrike" kern="1200" cap="none" spc="0" normalizeH="0" baseline="0" noProof="0" dirty="0" err="1">
                <a:ln>
                  <a:noFill/>
                </a:ln>
                <a:solidFill>
                  <a:srgbClr val="212529"/>
                </a:solidFill>
                <a:effectLst/>
                <a:uLnTx/>
                <a:uFillTx/>
                <a:latin typeface="-apple-system"/>
                <a:ea typeface="+mn-ea"/>
                <a:cs typeface="+mn-cs"/>
              </a:rPr>
              <a:t>Sponge</a:t>
            </a:r>
            <a:r>
              <a:rPr kumimoji="0" lang="en-US" sz="2800" b="0" i="0" u="none" strike="noStrike" kern="1200" cap="none" spc="0" normalizeH="0" baseline="0" noProof="0" dirty="0" err="1">
                <a:ln>
                  <a:noFill/>
                </a:ln>
                <a:solidFill>
                  <a:srgbClr val="212529"/>
                </a:solidFill>
                <a:effectLst/>
                <a:uLnTx/>
                <a:uFillTx/>
                <a:latin typeface="-apple-system"/>
                <a:ea typeface="+mn-ea"/>
                <a:cs typeface="+mn-cs"/>
              </a:rPr>
              <a:t>artistic</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effect to the image.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77C0BB2F-8253-1448-C6A1-2264FE3E6D17}"/>
              </a:ext>
            </a:extLst>
          </p:cNvPr>
          <p:cNvPicPr>
            <a:picLocks noChangeAspect="1"/>
          </p:cNvPicPr>
          <p:nvPr/>
        </p:nvPicPr>
        <p:blipFill>
          <a:blip r:embed="rId2"/>
          <a:srcRect l="33024" b="4409"/>
          <a:stretch/>
        </p:blipFill>
        <p:spPr>
          <a:xfrm>
            <a:off x="4145696" y="1"/>
            <a:ext cx="8046303" cy="6459794"/>
          </a:xfrm>
          <a:prstGeom prst="rect">
            <a:avLst/>
          </a:prstGeom>
        </p:spPr>
      </p:pic>
      <p:sp>
        <p:nvSpPr>
          <p:cNvPr id="6" name="TextBox 5">
            <a:extLst>
              <a:ext uri="{FF2B5EF4-FFF2-40B4-BE49-F238E27FC236}">
                <a16:creationId xmlns:a16="http://schemas.microsoft.com/office/drawing/2014/main" id="{E5E34663-E1F0-C3D2-38AA-CD48764A1476}"/>
              </a:ext>
            </a:extLst>
          </p:cNvPr>
          <p:cNvSpPr txBox="1"/>
          <p:nvPr/>
        </p:nvSpPr>
        <p:spPr>
          <a:xfrm>
            <a:off x="0" y="2812477"/>
            <a:ext cx="4145696"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1. Select the ice cream image.</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2.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Picture </a:t>
            </a:r>
            <a:r>
              <a:rPr kumimoji="0" lang="en-US" sz="2800" b="1"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Format</a:t>
            </a:r>
            <a:r>
              <a:rPr kumimoji="0" lang="en-US" sz="2800" b="0"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contextual</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tab, in the </a:t>
            </a:r>
            <a:r>
              <a:rPr kumimoji="0" lang="en-US" sz="2800" b="1"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Adjust</a:t>
            </a:r>
            <a:r>
              <a:rPr kumimoji="0" lang="en-US" sz="2800" b="0"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group</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click the dropdown arrow for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Corrections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Sharpen: 50%</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889097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40993-3A9E-1AD7-0FFF-8091F795D2A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10C1A44-7B78-C121-7234-7EB2A07DEDB8}"/>
              </a:ext>
            </a:extLst>
          </p:cNvPr>
          <p:cNvSpPr txBox="1"/>
          <p:nvPr/>
        </p:nvSpPr>
        <p:spPr>
          <a:xfrm>
            <a:off x="0" y="0"/>
            <a:ext cx="3952568"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13.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Sharpen photo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Summary</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worksheet, sharpen by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50%</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apply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Watercolor </a:t>
            </a:r>
            <a:r>
              <a:rPr kumimoji="0" lang="en-US" sz="2800" b="1" i="0" u="none" strike="noStrike" kern="1200" cap="none" spc="0" normalizeH="0" baseline="0" noProof="0" dirty="0" err="1">
                <a:ln>
                  <a:noFill/>
                </a:ln>
                <a:solidFill>
                  <a:srgbClr val="212529"/>
                </a:solidFill>
                <a:effectLst/>
                <a:uLnTx/>
                <a:uFillTx/>
                <a:latin typeface="-apple-system"/>
                <a:ea typeface="+mn-ea"/>
                <a:cs typeface="+mn-cs"/>
              </a:rPr>
              <a:t>Sponge</a:t>
            </a:r>
            <a:r>
              <a:rPr kumimoji="0" lang="en-US" sz="2800" b="0" i="0" u="none" strike="noStrike" kern="1200" cap="none" spc="0" normalizeH="0" baseline="0" noProof="0" dirty="0" err="1">
                <a:ln>
                  <a:noFill/>
                </a:ln>
                <a:solidFill>
                  <a:srgbClr val="212529"/>
                </a:solidFill>
                <a:effectLst/>
                <a:uLnTx/>
                <a:uFillTx/>
                <a:latin typeface="-apple-system"/>
                <a:ea typeface="+mn-ea"/>
                <a:cs typeface="+mn-cs"/>
              </a:rPr>
              <a:t>artistic</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effect to the image.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9D86CEB6-4A19-F4A2-86CE-0A42074BCF5C}"/>
              </a:ext>
            </a:extLst>
          </p:cNvPr>
          <p:cNvPicPr>
            <a:picLocks noChangeAspect="1"/>
          </p:cNvPicPr>
          <p:nvPr/>
        </p:nvPicPr>
        <p:blipFill>
          <a:blip r:embed="rId2"/>
          <a:srcRect l="32420" b="5377"/>
          <a:stretch/>
        </p:blipFill>
        <p:spPr>
          <a:xfrm>
            <a:off x="3952568" y="0"/>
            <a:ext cx="8239432" cy="6489290"/>
          </a:xfrm>
          <a:prstGeom prst="rect">
            <a:avLst/>
          </a:prstGeom>
        </p:spPr>
      </p:pic>
      <p:sp>
        <p:nvSpPr>
          <p:cNvPr id="6" name="TextBox 5">
            <a:extLst>
              <a:ext uri="{FF2B5EF4-FFF2-40B4-BE49-F238E27FC236}">
                <a16:creationId xmlns:a16="http://schemas.microsoft.com/office/drawing/2014/main" id="{C3D4F52C-8892-B90D-E18D-88B9241C98DF}"/>
              </a:ext>
            </a:extLst>
          </p:cNvPr>
          <p:cNvSpPr txBox="1"/>
          <p:nvPr/>
        </p:nvSpPr>
        <p:spPr>
          <a:xfrm>
            <a:off x="0" y="3244645"/>
            <a:ext cx="3952568"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3.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Picture </a:t>
            </a:r>
            <a:r>
              <a:rPr kumimoji="0" lang="en-US" sz="2800" b="1"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Format</a:t>
            </a:r>
            <a:r>
              <a:rPr kumimoji="0" lang="en-US" sz="2800" b="0"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contextual</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tab, in the </a:t>
            </a:r>
            <a:r>
              <a:rPr kumimoji="0" lang="en-US" sz="2800" b="1"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Adjust</a:t>
            </a:r>
            <a:r>
              <a:rPr kumimoji="0" lang="en-US" sz="2800" b="0" i="0" u="none" strike="noStrike" kern="1200" cap="none" spc="0" normalizeH="0" baseline="0" noProof="0" dirty="0" err="1">
                <a:ln>
                  <a:noFill/>
                </a:ln>
                <a:solidFill>
                  <a:srgbClr val="212529"/>
                </a:solidFill>
                <a:effectLst/>
                <a:uLnTx/>
                <a:uFillTx/>
                <a:latin typeface="Calibri" panose="020F0502020204030204" pitchFamily="34" charset="0"/>
                <a:ea typeface="+mn-ea"/>
                <a:cs typeface="Calibri" panose="020F0502020204030204" pitchFamily="34" charset="0"/>
              </a:rPr>
              <a:t>group</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click the dropdown arrow for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Artistic Effects</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and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Watercolor Sponge</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456794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94A30-3357-EF7A-9CF9-94E07D01F18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F827B75-0F37-0BCB-0483-C074938E4269}"/>
              </a:ext>
            </a:extLst>
          </p:cNvPr>
          <p:cNvSpPr txBox="1"/>
          <p:nvPr/>
        </p:nvSpPr>
        <p:spPr>
          <a:xfrm>
            <a:off x="0" y="0"/>
            <a:ext cx="3952568"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14.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Remove Background </a:t>
            </a:r>
            <a:r>
              <a:rPr kumimoji="0" lang="en-US" sz="2800" b="1" i="0" u="none" strike="noStrike" kern="1200" cap="none" spc="0" normalizeH="0" baseline="0" noProof="0" dirty="0" err="1">
                <a:ln>
                  <a:noFill/>
                </a:ln>
                <a:solidFill>
                  <a:srgbClr val="212529"/>
                </a:solidFill>
                <a:effectLst/>
                <a:uLnTx/>
                <a:uFillTx/>
                <a:latin typeface="-apple-system"/>
                <a:ea typeface="+mn-ea"/>
                <a:cs typeface="+mn-cs"/>
              </a:rPr>
              <a:t>Colour</a:t>
            </a:r>
            <a:endParaRPr kumimoji="0" lang="en-US" sz="2800" b="1" i="0" u="none" strike="noStrike" kern="1200" cap="none" spc="0" normalizeH="0" baseline="0" noProof="0" dirty="0">
              <a:ln>
                <a:noFill/>
              </a:ln>
              <a:solidFill>
                <a:srgbClr val="212529"/>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Summary</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worksheet, remove the background of the ice cream image.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D00E7721-7558-4649-8CD5-B2039AB8C431}"/>
              </a:ext>
            </a:extLst>
          </p:cNvPr>
          <p:cNvSpPr txBox="1"/>
          <p:nvPr/>
        </p:nvSpPr>
        <p:spPr>
          <a:xfrm>
            <a:off x="0" y="3244645"/>
            <a:ext cx="5324168"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 Select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Summary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worksheet.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2. Select the ice cream image.</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3.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Picture Format</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contextual tab, in the </a:t>
            </a:r>
            <a:r>
              <a:rPr kumimoji="0" lang="en-US" sz="2800" b="1" i="0" u="none" strike="noStrike" kern="1200" cap="none" spc="0" normalizeH="0" baseline="0" noProof="0" dirty="0" err="1">
                <a:ln>
                  <a:noFill/>
                </a:ln>
                <a:solidFill>
                  <a:srgbClr val="212529"/>
                </a:solidFill>
                <a:effectLst/>
                <a:uLnTx/>
                <a:uFillTx/>
                <a:latin typeface="-apple-system"/>
                <a:ea typeface="+mn-ea"/>
                <a:cs typeface="+mn-cs"/>
              </a:rPr>
              <a:t>Adjust</a:t>
            </a:r>
            <a:r>
              <a:rPr kumimoji="0" lang="en-US" sz="2800" b="0" i="0" u="none" strike="noStrike" kern="1200" cap="none" spc="0" normalizeH="0" baseline="0" noProof="0" dirty="0" err="1">
                <a:ln>
                  <a:noFill/>
                </a:ln>
                <a:solidFill>
                  <a:srgbClr val="212529"/>
                </a:solidFill>
                <a:effectLst/>
                <a:uLnTx/>
                <a:uFillTx/>
                <a:latin typeface="-apple-system"/>
                <a:ea typeface="+mn-ea"/>
                <a:cs typeface="+mn-cs"/>
              </a:rPr>
              <a:t>group</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select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Remove Background</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4FAD931-E462-3A7E-8309-C4EAD3E9890A}"/>
              </a:ext>
            </a:extLst>
          </p:cNvPr>
          <p:cNvPicPr>
            <a:picLocks noChangeAspect="1"/>
          </p:cNvPicPr>
          <p:nvPr/>
        </p:nvPicPr>
        <p:blipFill>
          <a:blip r:embed="rId2"/>
          <a:srcRect l="32420" b="7361"/>
          <a:stretch/>
        </p:blipFill>
        <p:spPr>
          <a:xfrm>
            <a:off x="5070200" y="0"/>
            <a:ext cx="7121800" cy="5491414"/>
          </a:xfrm>
          <a:prstGeom prst="rect">
            <a:avLst/>
          </a:prstGeom>
        </p:spPr>
      </p:pic>
    </p:spTree>
    <p:extLst>
      <p:ext uri="{BB962C8B-B14F-4D97-AF65-F5344CB8AC3E}">
        <p14:creationId xmlns:p14="http://schemas.microsoft.com/office/powerpoint/2010/main" val="1399709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9EA3E-C86A-DD5D-825E-9415112C70D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460C75E-5105-F547-D642-DE5C557B36E9}"/>
              </a:ext>
            </a:extLst>
          </p:cNvPr>
          <p:cNvSpPr txBox="1"/>
          <p:nvPr/>
        </p:nvSpPr>
        <p:spPr>
          <a:xfrm>
            <a:off x="0" y="0"/>
            <a:ext cx="3952568"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14.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Remove Background </a:t>
            </a:r>
            <a:r>
              <a:rPr kumimoji="0" lang="en-US" sz="2800" b="1" i="0" u="none" strike="noStrike" kern="1200" cap="none" spc="0" normalizeH="0" baseline="0" noProof="0" dirty="0" err="1">
                <a:ln>
                  <a:noFill/>
                </a:ln>
                <a:solidFill>
                  <a:srgbClr val="212529"/>
                </a:solidFill>
                <a:effectLst/>
                <a:uLnTx/>
                <a:uFillTx/>
                <a:latin typeface="-apple-system"/>
                <a:ea typeface="+mn-ea"/>
                <a:cs typeface="+mn-cs"/>
              </a:rPr>
              <a:t>Colour</a:t>
            </a:r>
            <a:endParaRPr kumimoji="0" lang="en-US" sz="2800" b="1" i="0" u="none" strike="noStrike" kern="1200" cap="none" spc="0" normalizeH="0" baseline="0" noProof="0" dirty="0">
              <a:ln>
                <a:noFill/>
              </a:ln>
              <a:solidFill>
                <a:srgbClr val="212529"/>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Summary</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worksheet, remove the background of the ice cream image.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DBE49E37-8A9B-BAD5-D482-4E1D9484673C}"/>
              </a:ext>
            </a:extLst>
          </p:cNvPr>
          <p:cNvSpPr txBox="1"/>
          <p:nvPr/>
        </p:nvSpPr>
        <p:spPr>
          <a:xfrm>
            <a:off x="0" y="2887682"/>
            <a:ext cx="3952568"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4.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Background Removal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contextual tab,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Close</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group, select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Keep Changes</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28E71CF8-5442-21EC-9909-29FCC6F63027}"/>
              </a:ext>
            </a:extLst>
          </p:cNvPr>
          <p:cNvPicPr>
            <a:picLocks noChangeAspect="1"/>
          </p:cNvPicPr>
          <p:nvPr/>
        </p:nvPicPr>
        <p:blipFill>
          <a:blip r:embed="rId2"/>
          <a:srcRect l="32420" b="6237"/>
          <a:stretch/>
        </p:blipFill>
        <p:spPr>
          <a:xfrm>
            <a:off x="3952568" y="0"/>
            <a:ext cx="8239432" cy="6430297"/>
          </a:xfrm>
          <a:prstGeom prst="rect">
            <a:avLst/>
          </a:prstGeom>
        </p:spPr>
      </p:pic>
    </p:spTree>
    <p:extLst>
      <p:ext uri="{BB962C8B-B14F-4D97-AF65-F5344CB8AC3E}">
        <p14:creationId xmlns:p14="http://schemas.microsoft.com/office/powerpoint/2010/main" val="2579925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0C625-83C2-6278-917E-B7BA6C74AA6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B5124DA-9623-5E0A-3333-35ED18EF1B73}"/>
              </a:ext>
            </a:extLst>
          </p:cNvPr>
          <p:cNvSpPr txBox="1"/>
          <p:nvPr/>
        </p:nvSpPr>
        <p:spPr>
          <a:xfrm>
            <a:off x="0" y="0"/>
            <a:ext cx="395256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15.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Add a Pie Chart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Using the data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Combined Sales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worksheet, add a Pie chart including labels that presents the combined sales for each representative.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13C7CD0-ADFF-D012-7418-97B12C6FBA56}"/>
              </a:ext>
            </a:extLst>
          </p:cNvPr>
          <p:cNvSpPr txBox="1"/>
          <p:nvPr/>
        </p:nvSpPr>
        <p:spPr>
          <a:xfrm>
            <a:off x="0" y="3539430"/>
            <a:ext cx="5058696"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 Select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Combined Sales</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worksheet.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2. Select cells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E2:E7</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3.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Insert</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tab,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Charts</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group, click the dropdown arrow for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Pie</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select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Pie</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2D Pie</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section.</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0C91002D-F4AB-29F4-F20F-88E31FB5F27E}"/>
              </a:ext>
            </a:extLst>
          </p:cNvPr>
          <p:cNvPicPr>
            <a:picLocks noChangeAspect="1"/>
          </p:cNvPicPr>
          <p:nvPr/>
        </p:nvPicPr>
        <p:blipFill>
          <a:blip r:embed="rId2"/>
          <a:srcRect l="32420" b="6237"/>
          <a:stretch/>
        </p:blipFill>
        <p:spPr>
          <a:xfrm>
            <a:off x="5058696" y="0"/>
            <a:ext cx="7133303" cy="5567041"/>
          </a:xfrm>
          <a:prstGeom prst="rect">
            <a:avLst/>
          </a:prstGeom>
        </p:spPr>
      </p:pic>
    </p:spTree>
    <p:extLst>
      <p:ext uri="{BB962C8B-B14F-4D97-AF65-F5344CB8AC3E}">
        <p14:creationId xmlns:p14="http://schemas.microsoft.com/office/powerpoint/2010/main" val="3363465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F33A9-724D-35A0-53C4-47E4AEA1A3F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B4FDE50-2739-5330-7CA6-EFC94BF9195C}"/>
              </a:ext>
            </a:extLst>
          </p:cNvPr>
          <p:cNvSpPr txBox="1"/>
          <p:nvPr/>
        </p:nvSpPr>
        <p:spPr>
          <a:xfrm>
            <a:off x="0" y="0"/>
            <a:ext cx="4557252"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15.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Add a Pie Chart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Using the data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Combined Sales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worksheet, add a Pie chart including labels that presents the combined sales for each representative.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B74AF687-AFFD-F997-9C74-2F69E8D67087}"/>
              </a:ext>
            </a:extLst>
          </p:cNvPr>
          <p:cNvSpPr txBox="1"/>
          <p:nvPr/>
        </p:nvSpPr>
        <p:spPr>
          <a:xfrm>
            <a:off x="-1" y="3042175"/>
            <a:ext cx="5766619"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4. Select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Chart</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Chart Design</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contextual tab,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Data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group, choose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Select Data</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5.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Select Data Source</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dialog,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Horizontal (Category) Axis Labels</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section, select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Edit</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6. Select cells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A3:A7</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7. Click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OK</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twice.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8C382F91-5BDC-9006-56D1-6FC31F2E08A2}"/>
              </a:ext>
            </a:extLst>
          </p:cNvPr>
          <p:cNvPicPr>
            <a:picLocks noChangeAspect="1"/>
          </p:cNvPicPr>
          <p:nvPr/>
        </p:nvPicPr>
        <p:blipFill>
          <a:blip r:embed="rId2"/>
          <a:srcRect l="32782" b="7742"/>
          <a:stretch/>
        </p:blipFill>
        <p:spPr>
          <a:xfrm>
            <a:off x="5677876" y="0"/>
            <a:ext cx="6514123" cy="5029200"/>
          </a:xfrm>
          <a:prstGeom prst="rect">
            <a:avLst/>
          </a:prstGeom>
        </p:spPr>
      </p:pic>
    </p:spTree>
    <p:extLst>
      <p:ext uri="{BB962C8B-B14F-4D97-AF65-F5344CB8AC3E}">
        <p14:creationId xmlns:p14="http://schemas.microsoft.com/office/powerpoint/2010/main" val="3373838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D0F0-7796-6AA4-0582-34A53331841A}"/>
              </a:ext>
            </a:extLst>
          </p:cNvPr>
          <p:cNvSpPr>
            <a:spLocks noGrp="1"/>
          </p:cNvSpPr>
          <p:nvPr>
            <p:ph type="title"/>
          </p:nvPr>
        </p:nvSpPr>
        <p:spPr/>
        <p:txBody>
          <a:bodyPr/>
          <a:lstStyle/>
          <a:p>
            <a:r>
              <a:rPr lang="en-AU" dirty="0"/>
              <a:t>2. Client Onboarding and Billing</a:t>
            </a:r>
          </a:p>
        </p:txBody>
      </p:sp>
      <p:sp>
        <p:nvSpPr>
          <p:cNvPr id="4" name="TextBox 3">
            <a:extLst>
              <a:ext uri="{FF2B5EF4-FFF2-40B4-BE49-F238E27FC236}">
                <a16:creationId xmlns:a16="http://schemas.microsoft.com/office/drawing/2014/main" id="{5866DB0F-5593-71C1-7104-82DF74BD248B}"/>
              </a:ext>
            </a:extLst>
          </p:cNvPr>
          <p:cNvSpPr txBox="1"/>
          <p:nvPr/>
        </p:nvSpPr>
        <p:spPr>
          <a:xfrm>
            <a:off x="0" y="1639336"/>
            <a:ext cx="12192000" cy="196451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 Open the Excel Worksheet:</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Open the Excel file that contains the "Client Onboarding and Billing" data. If this is an existing file, ensure the "Client Billing" worksheet is selected.</a:t>
            </a:r>
          </a:p>
        </p:txBody>
      </p:sp>
    </p:spTree>
    <p:extLst>
      <p:ext uri="{BB962C8B-B14F-4D97-AF65-F5344CB8AC3E}">
        <p14:creationId xmlns:p14="http://schemas.microsoft.com/office/powerpoint/2010/main" val="4237276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467D-C7D2-165C-5C06-3E7FB4D6660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2572355-DC10-2968-50C0-5402CAEBDFBF}"/>
              </a:ext>
            </a:extLst>
          </p:cNvPr>
          <p:cNvSpPr txBox="1"/>
          <p:nvPr/>
        </p:nvSpPr>
        <p:spPr>
          <a:xfrm>
            <a:off x="0" y="0"/>
            <a:ext cx="4557252"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15.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Add a Pie Chart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Using the data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Combined Sales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worksheet, add a Pie chart including labels that presents the combined sales for each representative.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72370AB8-6BFC-67E2-8D25-340B481170B3}"/>
              </a:ext>
            </a:extLst>
          </p:cNvPr>
          <p:cNvSpPr txBox="1"/>
          <p:nvPr/>
        </p:nvSpPr>
        <p:spPr>
          <a:xfrm>
            <a:off x="-1" y="3042175"/>
            <a:ext cx="5766619"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4. Select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Chart</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Chart Design</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contextual tab,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Data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group, choose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Select Data</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5.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Select Data Source</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dialog,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Horizontal (Category) Axis Labels</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section, select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Edit</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6. Select cells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A3:A7</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7. Click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OK</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twice.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FA9E09E6-AE18-265F-8296-F9D61295B5B4}"/>
              </a:ext>
            </a:extLst>
          </p:cNvPr>
          <p:cNvPicPr>
            <a:picLocks noChangeAspect="1"/>
          </p:cNvPicPr>
          <p:nvPr/>
        </p:nvPicPr>
        <p:blipFill>
          <a:blip r:embed="rId2"/>
          <a:srcRect l="33508" b="6452"/>
          <a:stretch/>
        </p:blipFill>
        <p:spPr>
          <a:xfrm>
            <a:off x="5594825" y="0"/>
            <a:ext cx="6597174" cy="5220929"/>
          </a:xfrm>
          <a:prstGeom prst="rect">
            <a:avLst/>
          </a:prstGeom>
        </p:spPr>
      </p:pic>
    </p:spTree>
    <p:extLst>
      <p:ext uri="{BB962C8B-B14F-4D97-AF65-F5344CB8AC3E}">
        <p14:creationId xmlns:p14="http://schemas.microsoft.com/office/powerpoint/2010/main" val="546371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1B4D-60DC-4EED-10FF-2269280B955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E9DEC01-C0D6-3621-2414-65B21CC27B72}"/>
              </a:ext>
            </a:extLst>
          </p:cNvPr>
          <p:cNvSpPr txBox="1"/>
          <p:nvPr/>
        </p:nvSpPr>
        <p:spPr>
          <a:xfrm>
            <a:off x="0" y="0"/>
            <a:ext cx="4557252"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15.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Add a Pie Chart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Using the data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Combined Sales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worksheet, add a Pie chart including labels that presents the combined sales for each representative.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C35E9E20-6F3D-D23C-C30B-38FEC09CCD55}"/>
              </a:ext>
            </a:extLst>
          </p:cNvPr>
          <p:cNvSpPr txBox="1"/>
          <p:nvPr/>
        </p:nvSpPr>
        <p:spPr>
          <a:xfrm>
            <a:off x="-1" y="3042175"/>
            <a:ext cx="5766619"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4. Select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Chart</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Chart Design</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contextual tab,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Data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group, choose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Select Data</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5.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Select Data Source</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dialog,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Horizontal (Category) Axis Labels</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section, select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Edit</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6. Select cells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A3:A7</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7. Click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OK</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twice.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E6D805B4-3501-F976-51AE-9153B36492EB}"/>
              </a:ext>
            </a:extLst>
          </p:cNvPr>
          <p:cNvPicPr>
            <a:picLocks noChangeAspect="1"/>
          </p:cNvPicPr>
          <p:nvPr/>
        </p:nvPicPr>
        <p:blipFill>
          <a:blip r:embed="rId2"/>
          <a:srcRect l="32178" b="7312"/>
          <a:stretch/>
        </p:blipFill>
        <p:spPr>
          <a:xfrm>
            <a:off x="5649761" y="1"/>
            <a:ext cx="6542238" cy="5029200"/>
          </a:xfrm>
          <a:prstGeom prst="rect">
            <a:avLst/>
          </a:prstGeom>
        </p:spPr>
      </p:pic>
    </p:spTree>
    <p:extLst>
      <p:ext uri="{BB962C8B-B14F-4D97-AF65-F5344CB8AC3E}">
        <p14:creationId xmlns:p14="http://schemas.microsoft.com/office/powerpoint/2010/main" val="2646398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9FDB9-49AC-0C6F-D308-3AD7BEBEB6F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57AF302-7345-789F-14D8-49DACE5C92B6}"/>
              </a:ext>
            </a:extLst>
          </p:cNvPr>
          <p:cNvSpPr txBox="1"/>
          <p:nvPr/>
        </p:nvSpPr>
        <p:spPr>
          <a:xfrm>
            <a:off x="0" y="0"/>
            <a:ext cx="45572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16.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Rotate Shape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79477803-C666-E6D8-936B-F37B075A0C70}"/>
              </a:ext>
            </a:extLst>
          </p:cNvPr>
          <p:cNvSpPr txBox="1"/>
          <p:nvPr/>
        </p:nvSpPr>
        <p:spPr>
          <a:xfrm>
            <a:off x="1" y="687858"/>
            <a:ext cx="3479882" cy="196451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Rotate the direction of the arrow shape 90* Right.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CDE1E3C1-5620-1F1B-412F-6284AA2C63E2}"/>
              </a:ext>
            </a:extLst>
          </p:cNvPr>
          <p:cNvPicPr>
            <a:picLocks noChangeAspect="1"/>
          </p:cNvPicPr>
          <p:nvPr/>
        </p:nvPicPr>
        <p:blipFill>
          <a:blip r:embed="rId2"/>
          <a:srcRect l="32759" b="5900"/>
          <a:stretch/>
        </p:blipFill>
        <p:spPr>
          <a:xfrm>
            <a:off x="3479882" y="-1"/>
            <a:ext cx="8712118" cy="6858001"/>
          </a:xfrm>
          <a:prstGeom prst="rect">
            <a:avLst/>
          </a:prstGeom>
        </p:spPr>
      </p:pic>
    </p:spTree>
    <p:extLst>
      <p:ext uri="{BB962C8B-B14F-4D97-AF65-F5344CB8AC3E}">
        <p14:creationId xmlns:p14="http://schemas.microsoft.com/office/powerpoint/2010/main" val="176279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3DEE9-08DF-45CD-DE2B-FC33EE5F755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9558F05-F338-BE1E-E918-A0E5939620CD}"/>
              </a:ext>
            </a:extLst>
          </p:cNvPr>
          <p:cNvSpPr txBox="1"/>
          <p:nvPr/>
        </p:nvSpPr>
        <p:spPr>
          <a:xfrm>
            <a:off x="0" y="0"/>
            <a:ext cx="45572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16.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Rotate Shape</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3AE76028-EF92-8CB3-14BC-F1BDC6792614}"/>
              </a:ext>
            </a:extLst>
          </p:cNvPr>
          <p:cNvSpPr txBox="1"/>
          <p:nvPr/>
        </p:nvSpPr>
        <p:spPr>
          <a:xfrm>
            <a:off x="0" y="687858"/>
            <a:ext cx="3993931" cy="196451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Rotate the direction of the arrow shape 90* Right.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674256B2-BC99-855C-0AEA-DC64D0336344}"/>
              </a:ext>
            </a:extLst>
          </p:cNvPr>
          <p:cNvPicPr>
            <a:picLocks noChangeAspect="1"/>
          </p:cNvPicPr>
          <p:nvPr/>
        </p:nvPicPr>
        <p:blipFill>
          <a:blip r:embed="rId2"/>
          <a:srcRect l="32759" b="5748"/>
          <a:stretch/>
        </p:blipFill>
        <p:spPr>
          <a:xfrm>
            <a:off x="4246178" y="-27143"/>
            <a:ext cx="7945821" cy="6347844"/>
          </a:xfrm>
          <a:prstGeom prst="rect">
            <a:avLst/>
          </a:prstGeom>
        </p:spPr>
      </p:pic>
      <p:sp>
        <p:nvSpPr>
          <p:cNvPr id="4" name="TextBox 3">
            <a:extLst>
              <a:ext uri="{FF2B5EF4-FFF2-40B4-BE49-F238E27FC236}">
                <a16:creationId xmlns:a16="http://schemas.microsoft.com/office/drawing/2014/main" id="{A85C3133-3819-CB37-36EB-9D4C7C84ED21}"/>
              </a:ext>
            </a:extLst>
          </p:cNvPr>
          <p:cNvSpPr txBox="1"/>
          <p:nvPr/>
        </p:nvSpPr>
        <p:spPr>
          <a:xfrm>
            <a:off x="0" y="2652370"/>
            <a:ext cx="4246179" cy="390350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1. Select the arrow shape.</a:t>
            </a:r>
            <a:b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2.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Shape Format </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contextual tab, in the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Arrange</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 group, click the dropdown arrow for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Rotate </a:t>
            </a:r>
            <a:r>
              <a:rPr kumimoji="0" lang="en-US" sz="2800" b="0"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and select </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ea typeface="+mn-ea"/>
                <a:cs typeface="Calibri" panose="020F0502020204030204" pitchFamily="34" charset="0"/>
              </a:rPr>
              <a:t>Rotate Right 90*</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467506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B4F9A-560D-A7E6-35EE-663E0578F4D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511CA49-F778-348B-A142-D8300E0EB249}"/>
              </a:ext>
            </a:extLst>
          </p:cNvPr>
          <p:cNvSpPr txBox="1"/>
          <p:nvPr/>
        </p:nvSpPr>
        <p:spPr>
          <a:xfrm>
            <a:off x="0" y="0"/>
            <a:ext cx="45572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17.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Total Units Sold</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EC55AAEF-1C41-7EA1-20F1-505E8327451F}"/>
              </a:ext>
            </a:extLst>
          </p:cNvPr>
          <p:cNvSpPr txBox="1"/>
          <p:nvPr/>
        </p:nvSpPr>
        <p:spPr>
          <a:xfrm>
            <a:off x="0" y="523220"/>
            <a:ext cx="4036740" cy="5196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Summary</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worksheet, determine the total units sold by flavor for each quarter based on the values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2009 Sales</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2010 Sales</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worksheets.</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CA541C40-11A0-55E5-99D9-312F7BC03580}"/>
              </a:ext>
            </a:extLst>
          </p:cNvPr>
          <p:cNvPicPr>
            <a:picLocks noChangeAspect="1"/>
          </p:cNvPicPr>
          <p:nvPr/>
        </p:nvPicPr>
        <p:blipFill>
          <a:blip r:embed="rId2"/>
          <a:srcRect l="33110" b="7629"/>
          <a:stretch/>
        </p:blipFill>
        <p:spPr>
          <a:xfrm>
            <a:off x="4036740" y="0"/>
            <a:ext cx="8155259" cy="6334780"/>
          </a:xfrm>
          <a:prstGeom prst="rect">
            <a:avLst/>
          </a:prstGeom>
        </p:spPr>
      </p:pic>
    </p:spTree>
    <p:extLst>
      <p:ext uri="{BB962C8B-B14F-4D97-AF65-F5344CB8AC3E}">
        <p14:creationId xmlns:p14="http://schemas.microsoft.com/office/powerpoint/2010/main" val="2091988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C018F-5D79-4313-8098-EB213C5E9A1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D5524FF-0129-A8B1-7FC9-C68504330F87}"/>
              </a:ext>
            </a:extLst>
          </p:cNvPr>
          <p:cNvSpPr txBox="1"/>
          <p:nvPr/>
        </p:nvSpPr>
        <p:spPr>
          <a:xfrm>
            <a:off x="0" y="0"/>
            <a:ext cx="45572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17.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Total Units Sold</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73EA3E6A-2D4E-A50A-E9D5-BF3EB5C07770}"/>
              </a:ext>
            </a:extLst>
          </p:cNvPr>
          <p:cNvSpPr txBox="1"/>
          <p:nvPr/>
        </p:nvSpPr>
        <p:spPr>
          <a:xfrm>
            <a:off x="0" y="523220"/>
            <a:ext cx="4036740" cy="454983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 Select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Summary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worksheet.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2. Select cell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B3</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3.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Formulas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tab, in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Function Library</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group, select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AutoSum.</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D373B64-77E4-E1C0-F1C9-468FD0873743}"/>
              </a:ext>
            </a:extLst>
          </p:cNvPr>
          <p:cNvPicPr>
            <a:picLocks noChangeAspect="1"/>
          </p:cNvPicPr>
          <p:nvPr/>
        </p:nvPicPr>
        <p:blipFill>
          <a:blip r:embed="rId2"/>
          <a:srcRect l="33933" b="10244"/>
          <a:stretch/>
        </p:blipFill>
        <p:spPr>
          <a:xfrm>
            <a:off x="3423424" y="0"/>
            <a:ext cx="8768576" cy="6700859"/>
          </a:xfrm>
          <a:prstGeom prst="rect">
            <a:avLst/>
          </a:prstGeom>
        </p:spPr>
      </p:pic>
      <p:sp>
        <p:nvSpPr>
          <p:cNvPr id="4" name="Rectangle: Rounded Corners 3">
            <a:extLst>
              <a:ext uri="{FF2B5EF4-FFF2-40B4-BE49-F238E27FC236}">
                <a16:creationId xmlns:a16="http://schemas.microsoft.com/office/drawing/2014/main" id="{63064B75-D1E6-14C8-F2C4-C6DF7F22DE12}"/>
              </a:ext>
            </a:extLst>
          </p:cNvPr>
          <p:cNvSpPr/>
          <p:nvPr/>
        </p:nvSpPr>
        <p:spPr>
          <a:xfrm>
            <a:off x="4003287" y="724829"/>
            <a:ext cx="1025914" cy="31046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7297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19FE5-2965-9EA8-A88E-E97A376A1C4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9CE67F8-A922-B410-D4B8-0DEA05D56524}"/>
              </a:ext>
            </a:extLst>
          </p:cNvPr>
          <p:cNvSpPr txBox="1"/>
          <p:nvPr/>
        </p:nvSpPr>
        <p:spPr>
          <a:xfrm>
            <a:off x="0" y="0"/>
            <a:ext cx="45572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17.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Total Units Sold</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8157F95-9C94-B3A7-4E7F-72B3D0BAA15D}"/>
              </a:ext>
            </a:extLst>
          </p:cNvPr>
          <p:cNvSpPr txBox="1"/>
          <p:nvPr/>
        </p:nvSpPr>
        <p:spPr>
          <a:xfrm>
            <a:off x="-1" y="523220"/>
            <a:ext cx="4718071" cy="648882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4. Ensure the cursor is blinking between the parentheses in the text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=SUM()</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5. Select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2009 Sales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worksheet and select cell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B3</a:t>
            </a:r>
            <a:r>
              <a:rPr kumimoji="0" lang="en-US" sz="2800" b="0" i="0" u="none" strike="noStrike" kern="1200" cap="none" spc="0" normalizeH="0" baseline="0" noProof="0" dirty="0">
                <a:ln>
                  <a:noFill/>
                </a:ln>
                <a:solidFill>
                  <a:srgbClr val="212529"/>
                </a:solidFill>
                <a:effectLst/>
                <a:uLnTx/>
                <a:uFillTx/>
                <a:latin typeface="-apple-system"/>
                <a:ea typeface="+mn-ea"/>
                <a:cs typeface="+mn-cs"/>
              </a:rPr>
              <a:t>.</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6. Hold down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SHIFT</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key and select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2010 Sales </a:t>
            </a:r>
            <a:r>
              <a:rPr kumimoji="0" lang="en-US" sz="2800" b="0" i="0" u="none" strike="noStrike" kern="1200" cap="none" spc="0" normalizeH="0" baseline="0" noProof="0" dirty="0">
                <a:ln>
                  <a:noFill/>
                </a:ln>
                <a:solidFill>
                  <a:srgbClr val="212529"/>
                </a:solidFill>
                <a:effectLst/>
                <a:uLnTx/>
                <a:uFillTx/>
                <a:latin typeface="-apple-system"/>
                <a:ea typeface="+mn-ea"/>
                <a:cs typeface="+mn-cs"/>
              </a:rPr>
              <a:t>worksheet. (This will create a 3-D reference across both worksheets.)</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FC94A526-BEE0-3A62-289A-E9C6786B9CE4}"/>
              </a:ext>
            </a:extLst>
          </p:cNvPr>
          <p:cNvPicPr>
            <a:picLocks noChangeAspect="1"/>
          </p:cNvPicPr>
          <p:nvPr/>
        </p:nvPicPr>
        <p:blipFill>
          <a:blip r:embed="rId2"/>
          <a:srcRect l="33475" b="13008"/>
          <a:stretch/>
        </p:blipFill>
        <p:spPr>
          <a:xfrm>
            <a:off x="4718070" y="523220"/>
            <a:ext cx="7473930" cy="5497551"/>
          </a:xfrm>
          <a:prstGeom prst="rect">
            <a:avLst/>
          </a:prstGeom>
        </p:spPr>
      </p:pic>
    </p:spTree>
    <p:extLst>
      <p:ext uri="{BB962C8B-B14F-4D97-AF65-F5344CB8AC3E}">
        <p14:creationId xmlns:p14="http://schemas.microsoft.com/office/powerpoint/2010/main" val="543996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EEB99-A320-8C19-5682-CFDE11001BD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3DB6024-0A77-2FF4-C77F-53D745E4C3DE}"/>
              </a:ext>
            </a:extLst>
          </p:cNvPr>
          <p:cNvSpPr txBox="1"/>
          <p:nvPr/>
        </p:nvSpPr>
        <p:spPr>
          <a:xfrm>
            <a:off x="0" y="0"/>
            <a:ext cx="4557252" cy="523220"/>
          </a:xfrm>
          <a:prstGeom prst="rect">
            <a:avLst/>
          </a:prstGeom>
          <a:noFill/>
        </p:spPr>
        <p:txBody>
          <a:bodyPr wrap="square">
            <a:spAutoFit/>
          </a:bodyPr>
          <a:lstStyle/>
          <a:p>
            <a:r>
              <a:rPr lang="en-US" sz="2800" b="0" i="0" dirty="0">
                <a:solidFill>
                  <a:srgbClr val="212529"/>
                </a:solidFill>
                <a:effectLst/>
                <a:latin typeface="-apple-system"/>
              </a:rPr>
              <a:t>1</a:t>
            </a:r>
            <a:r>
              <a:rPr lang="en-US" sz="2800" dirty="0">
                <a:solidFill>
                  <a:srgbClr val="212529"/>
                </a:solidFill>
                <a:latin typeface="-apple-system"/>
              </a:rPr>
              <a:t>7</a:t>
            </a:r>
            <a:r>
              <a:rPr lang="en-US" sz="2800" b="0" i="0" dirty="0">
                <a:solidFill>
                  <a:srgbClr val="212529"/>
                </a:solidFill>
                <a:effectLst/>
                <a:latin typeface="-apple-system"/>
              </a:rPr>
              <a:t>. </a:t>
            </a:r>
            <a:r>
              <a:rPr lang="en-US" sz="2800" b="1" i="0" dirty="0">
                <a:solidFill>
                  <a:srgbClr val="212529"/>
                </a:solidFill>
                <a:effectLst/>
                <a:latin typeface="-apple-system"/>
              </a:rPr>
              <a:t>Total Units Sold</a:t>
            </a:r>
            <a:endParaRPr lang="en-AU" sz="28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4F40D8E-CBD8-EC0C-672E-F591FA5F419D}"/>
              </a:ext>
            </a:extLst>
          </p:cNvPr>
          <p:cNvSpPr txBox="1"/>
          <p:nvPr/>
        </p:nvSpPr>
        <p:spPr>
          <a:xfrm>
            <a:off x="0" y="733246"/>
            <a:ext cx="4943818" cy="6124754"/>
          </a:xfrm>
          <a:prstGeom prst="rect">
            <a:avLst/>
          </a:prstGeom>
          <a:noFill/>
        </p:spPr>
        <p:txBody>
          <a:bodyPr wrap="square">
            <a:spAutoFit/>
          </a:bodyPr>
          <a:lstStyle/>
          <a:p>
            <a:r>
              <a:rPr lang="en-US" sz="2800" b="0" i="0" dirty="0">
                <a:solidFill>
                  <a:srgbClr val="212529"/>
                </a:solidFill>
                <a:effectLst/>
                <a:latin typeface="-apple-system"/>
              </a:rPr>
              <a:t>7. Press the </a:t>
            </a:r>
            <a:r>
              <a:rPr lang="en-US" sz="2800" b="1" i="0" dirty="0">
                <a:solidFill>
                  <a:srgbClr val="212529"/>
                </a:solidFill>
                <a:effectLst/>
                <a:latin typeface="-apple-system"/>
              </a:rPr>
              <a:t>ENTER </a:t>
            </a:r>
            <a:r>
              <a:rPr lang="en-US" sz="2800" b="0" i="0" dirty="0">
                <a:solidFill>
                  <a:srgbClr val="212529"/>
                </a:solidFill>
                <a:effectLst/>
                <a:latin typeface="-apple-system"/>
              </a:rPr>
              <a:t>key and select cell </a:t>
            </a:r>
            <a:r>
              <a:rPr lang="en-US" sz="2800" b="1" i="0" dirty="0">
                <a:solidFill>
                  <a:srgbClr val="212529"/>
                </a:solidFill>
                <a:effectLst/>
                <a:latin typeface="-apple-system"/>
              </a:rPr>
              <a:t>B3</a:t>
            </a:r>
            <a:r>
              <a:rPr lang="en-US" sz="2800" b="0" i="0" dirty="0">
                <a:solidFill>
                  <a:srgbClr val="212529"/>
                </a:solidFill>
                <a:effectLst/>
                <a:latin typeface="-apple-system"/>
              </a:rPr>
              <a:t>.</a:t>
            </a:r>
            <a:br>
              <a:rPr lang="en-US" sz="2800" dirty="0"/>
            </a:br>
            <a:r>
              <a:rPr lang="en-US" sz="2800" b="0" i="0" dirty="0">
                <a:solidFill>
                  <a:srgbClr val="212529"/>
                </a:solidFill>
                <a:effectLst/>
                <a:latin typeface="-apple-system"/>
              </a:rPr>
              <a:t>8. Move your cursor over the </a:t>
            </a:r>
            <a:r>
              <a:rPr lang="en-US" sz="2800" b="1" i="0" dirty="0">
                <a:solidFill>
                  <a:srgbClr val="212529"/>
                </a:solidFill>
                <a:effectLst/>
                <a:latin typeface="-apple-system"/>
              </a:rPr>
              <a:t>AutoFill </a:t>
            </a:r>
            <a:r>
              <a:rPr lang="en-US" sz="2800" b="0" i="0" dirty="0">
                <a:solidFill>
                  <a:srgbClr val="212529"/>
                </a:solidFill>
                <a:effectLst/>
                <a:latin typeface="-apple-system"/>
              </a:rPr>
              <a:t>handle at the lower-right corner of the cell. (The pointer should change from a thick white cross to a thin black cross.)</a:t>
            </a:r>
            <a:br>
              <a:rPr lang="en-US" sz="2800" dirty="0"/>
            </a:br>
            <a:r>
              <a:rPr lang="en-US" sz="2800" b="0" i="0" dirty="0">
                <a:solidFill>
                  <a:srgbClr val="212529"/>
                </a:solidFill>
                <a:effectLst/>
                <a:latin typeface="-apple-system"/>
              </a:rPr>
              <a:t>9. Click and drag down to cell </a:t>
            </a:r>
            <a:r>
              <a:rPr lang="en-US" sz="2800" b="1" i="0" dirty="0">
                <a:solidFill>
                  <a:srgbClr val="212529"/>
                </a:solidFill>
                <a:effectLst/>
                <a:latin typeface="-apple-system"/>
              </a:rPr>
              <a:t>B25</a:t>
            </a:r>
            <a:r>
              <a:rPr lang="en-US" sz="2800" b="0" i="0" dirty="0">
                <a:solidFill>
                  <a:srgbClr val="212529"/>
                </a:solidFill>
                <a:effectLst/>
                <a:latin typeface="-apple-system"/>
              </a:rPr>
              <a:t> and release the mouse button.  (The cell range should now display the units sold in the first quarter of 2009 and 2010 for each flavor.)</a:t>
            </a:r>
            <a:endParaRPr lang="en-AU"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F228F78-4D30-99E0-43D7-91DD6912569A}"/>
              </a:ext>
            </a:extLst>
          </p:cNvPr>
          <p:cNvPicPr>
            <a:picLocks noChangeAspect="1"/>
          </p:cNvPicPr>
          <p:nvPr/>
        </p:nvPicPr>
        <p:blipFill>
          <a:blip r:embed="rId2"/>
          <a:srcRect l="33384" b="10692"/>
          <a:stretch/>
        </p:blipFill>
        <p:spPr>
          <a:xfrm>
            <a:off x="4943817" y="733246"/>
            <a:ext cx="7248183" cy="5465945"/>
          </a:xfrm>
          <a:prstGeom prst="rect">
            <a:avLst/>
          </a:prstGeom>
        </p:spPr>
      </p:pic>
    </p:spTree>
    <p:extLst>
      <p:ext uri="{BB962C8B-B14F-4D97-AF65-F5344CB8AC3E}">
        <p14:creationId xmlns:p14="http://schemas.microsoft.com/office/powerpoint/2010/main" val="1840761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7BAEF-0F54-F968-164A-1CD854698CF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C5336C0-1D58-9B2A-C654-B0BD4600741C}"/>
              </a:ext>
            </a:extLst>
          </p:cNvPr>
          <p:cNvSpPr txBox="1"/>
          <p:nvPr/>
        </p:nvSpPr>
        <p:spPr>
          <a:xfrm>
            <a:off x="0" y="0"/>
            <a:ext cx="45572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17.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Total Units Sold</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BBB96262-E50C-74C5-BA6A-C39D6037B83F}"/>
              </a:ext>
            </a:extLst>
          </p:cNvPr>
          <p:cNvSpPr txBox="1"/>
          <p:nvPr/>
        </p:nvSpPr>
        <p:spPr>
          <a:xfrm>
            <a:off x="0" y="797510"/>
            <a:ext cx="4895385" cy="52629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10. Move your cursor over the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AutoFill handle</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at the lower-right corner of cell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B25</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(The pointer should change from a thick white cross to a thin black cross.)</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srgbClr val="212529"/>
                </a:solidFill>
                <a:effectLst/>
                <a:uLnTx/>
                <a:uFillTx/>
                <a:latin typeface="-apple-system"/>
                <a:ea typeface="+mn-ea"/>
                <a:cs typeface="+mn-cs"/>
              </a:rPr>
              <a:t>11. Click and drag down to cell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E25</a:t>
            </a:r>
            <a:r>
              <a:rPr kumimoji="0" lang="en-US" sz="2800" b="0" i="0" u="none" strike="noStrike" kern="1200" cap="none" spc="0" normalizeH="0" baseline="0" noProof="0" dirty="0">
                <a:ln>
                  <a:noFill/>
                </a:ln>
                <a:solidFill>
                  <a:srgbClr val="212529"/>
                </a:solidFill>
                <a:effectLst/>
                <a:uLnTx/>
                <a:uFillTx/>
                <a:latin typeface="-apple-system"/>
                <a:ea typeface="+mn-ea"/>
                <a:cs typeface="+mn-cs"/>
              </a:rPr>
              <a:t> and release the mouse button. (The cell range should now display the units sold in the remaining quarters of 2009 and 2010 for each flavor.)</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904758D9-09A5-5222-ABB6-9E7A2E228F94}"/>
              </a:ext>
            </a:extLst>
          </p:cNvPr>
          <p:cNvPicPr>
            <a:picLocks noChangeAspect="1"/>
          </p:cNvPicPr>
          <p:nvPr/>
        </p:nvPicPr>
        <p:blipFill>
          <a:blip r:embed="rId2"/>
          <a:srcRect l="33750" b="13171"/>
          <a:stretch/>
        </p:blipFill>
        <p:spPr>
          <a:xfrm>
            <a:off x="4895385" y="739358"/>
            <a:ext cx="7296615" cy="5379281"/>
          </a:xfrm>
          <a:prstGeom prst="rect">
            <a:avLst/>
          </a:prstGeom>
        </p:spPr>
      </p:pic>
    </p:spTree>
    <p:extLst>
      <p:ext uri="{BB962C8B-B14F-4D97-AF65-F5344CB8AC3E}">
        <p14:creationId xmlns:p14="http://schemas.microsoft.com/office/powerpoint/2010/main" val="175525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23EBB-F640-A9BD-2FE0-8839FE3E861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293A3E9-47CF-59EA-1B0A-731D0AF9A1A9}"/>
              </a:ext>
            </a:extLst>
          </p:cNvPr>
          <p:cNvSpPr txBox="1"/>
          <p:nvPr/>
        </p:nvSpPr>
        <p:spPr>
          <a:xfrm>
            <a:off x="0" y="0"/>
            <a:ext cx="45572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18.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Top Performers</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AF7FF3FC-58E1-3E95-A929-604E300C84B2}"/>
              </a:ext>
            </a:extLst>
          </p:cNvPr>
          <p:cNvSpPr txBox="1"/>
          <p:nvPr/>
        </p:nvSpPr>
        <p:spPr>
          <a:xfrm>
            <a:off x="0" y="452275"/>
            <a:ext cx="4081347" cy="261084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0" i="0" dirty="0">
                <a:solidFill>
                  <a:srgbClr val="212529"/>
                </a:solidFill>
                <a:effectLst/>
                <a:latin typeface="-apple-system"/>
              </a:rPr>
              <a:t>In the </a:t>
            </a:r>
            <a:r>
              <a:rPr lang="en-US" sz="2800" b="1" i="0" dirty="0">
                <a:solidFill>
                  <a:srgbClr val="212529"/>
                </a:solidFill>
                <a:effectLst/>
                <a:latin typeface="-apple-system"/>
              </a:rPr>
              <a:t>Top Performers </a:t>
            </a:r>
            <a:r>
              <a:rPr lang="en-US" sz="2800" b="0" i="0" dirty="0">
                <a:solidFill>
                  <a:srgbClr val="212529"/>
                </a:solidFill>
                <a:effectLst/>
                <a:latin typeface="-apple-system"/>
              </a:rPr>
              <a:t>worksheet, determine the highest sales number for </a:t>
            </a:r>
            <a:r>
              <a:rPr lang="en-US" sz="2800" b="1" i="0" dirty="0">
                <a:solidFill>
                  <a:srgbClr val="212529"/>
                </a:solidFill>
                <a:effectLst/>
                <a:latin typeface="-apple-system"/>
              </a:rPr>
              <a:t>2011</a:t>
            </a:r>
            <a:r>
              <a:rPr lang="en-US" sz="2800" b="0" i="0" dirty="0">
                <a:solidFill>
                  <a:srgbClr val="212529"/>
                </a:solidFill>
                <a:effectLst/>
                <a:latin typeface="-apple-system"/>
              </a:rPr>
              <a:t> in cell </a:t>
            </a:r>
            <a:r>
              <a:rPr lang="en-US" sz="2800" b="1" i="0" dirty="0">
                <a:solidFill>
                  <a:srgbClr val="212529"/>
                </a:solidFill>
                <a:effectLst/>
                <a:latin typeface="-apple-system"/>
              </a:rPr>
              <a:t>B3</a:t>
            </a:r>
            <a:r>
              <a:rPr lang="en-US" sz="2800" b="0" i="0" dirty="0">
                <a:solidFill>
                  <a:srgbClr val="212529"/>
                </a:solidFill>
                <a:effectLst/>
                <a:latin typeface="-apple-system"/>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021D4200-2FFE-91C6-3F8A-4C4AC318D347}"/>
              </a:ext>
            </a:extLst>
          </p:cNvPr>
          <p:cNvPicPr>
            <a:picLocks noChangeAspect="1"/>
          </p:cNvPicPr>
          <p:nvPr/>
        </p:nvPicPr>
        <p:blipFill>
          <a:blip r:embed="rId2"/>
          <a:srcRect l="33475" b="7629"/>
          <a:stretch/>
        </p:blipFill>
        <p:spPr>
          <a:xfrm>
            <a:off x="4185212" y="0"/>
            <a:ext cx="8006787" cy="6253655"/>
          </a:xfrm>
          <a:prstGeom prst="rect">
            <a:avLst/>
          </a:prstGeom>
        </p:spPr>
      </p:pic>
      <p:sp>
        <p:nvSpPr>
          <p:cNvPr id="5" name="TextBox 4">
            <a:extLst>
              <a:ext uri="{FF2B5EF4-FFF2-40B4-BE49-F238E27FC236}">
                <a16:creationId xmlns:a16="http://schemas.microsoft.com/office/drawing/2014/main" id="{54F131F6-27CE-F0E4-4800-3A7637B3B4A0}"/>
              </a:ext>
            </a:extLst>
          </p:cNvPr>
          <p:cNvSpPr txBox="1"/>
          <p:nvPr/>
        </p:nvSpPr>
        <p:spPr>
          <a:xfrm>
            <a:off x="0" y="3318570"/>
            <a:ext cx="4193628" cy="3539430"/>
          </a:xfrm>
          <a:prstGeom prst="rect">
            <a:avLst/>
          </a:prstGeom>
          <a:noFill/>
        </p:spPr>
        <p:txBody>
          <a:bodyPr wrap="square">
            <a:spAutoFit/>
          </a:bodyPr>
          <a:lstStyle/>
          <a:p>
            <a:r>
              <a:rPr lang="en-US" sz="2800" b="0" i="0" dirty="0">
                <a:solidFill>
                  <a:srgbClr val="212529"/>
                </a:solidFill>
                <a:effectLst/>
                <a:latin typeface="Calibri" panose="020F0502020204030204" pitchFamily="34" charset="0"/>
                <a:cs typeface="Calibri" panose="020F0502020204030204" pitchFamily="34" charset="0"/>
              </a:rPr>
              <a:t>1. Select the </a:t>
            </a:r>
            <a:r>
              <a:rPr lang="en-US" sz="2800" b="1" i="0" dirty="0">
                <a:solidFill>
                  <a:srgbClr val="212529"/>
                </a:solidFill>
                <a:effectLst/>
                <a:latin typeface="Calibri" panose="020F0502020204030204" pitchFamily="34" charset="0"/>
                <a:cs typeface="Calibri" panose="020F0502020204030204" pitchFamily="34" charset="0"/>
              </a:rPr>
              <a:t>Top </a:t>
            </a:r>
            <a:r>
              <a:rPr lang="en-US" sz="2800" b="1" i="0" dirty="0" err="1">
                <a:solidFill>
                  <a:srgbClr val="212529"/>
                </a:solidFill>
                <a:effectLst/>
                <a:latin typeface="Calibri" panose="020F0502020204030204" pitchFamily="34" charset="0"/>
                <a:cs typeface="Calibri" panose="020F0502020204030204" pitchFamily="34" charset="0"/>
              </a:rPr>
              <a:t>Performers</a:t>
            </a:r>
            <a:r>
              <a:rPr lang="en-US" sz="2800" b="0" i="0" dirty="0" err="1">
                <a:solidFill>
                  <a:srgbClr val="212529"/>
                </a:solidFill>
                <a:effectLst/>
                <a:latin typeface="Calibri" panose="020F0502020204030204" pitchFamily="34" charset="0"/>
                <a:cs typeface="Calibri" panose="020F0502020204030204" pitchFamily="34" charset="0"/>
              </a:rPr>
              <a:t>worksheet</a:t>
            </a:r>
            <a:r>
              <a:rPr lang="en-US" sz="2800" b="0" i="0" dirty="0">
                <a:solidFill>
                  <a:srgbClr val="212529"/>
                </a:solidFill>
                <a:effectLst/>
                <a:latin typeface="Calibri" panose="020F0502020204030204" pitchFamily="34" charset="0"/>
                <a:cs typeface="Calibri" panose="020F0502020204030204" pitchFamily="34" charset="0"/>
              </a:rPr>
              <a:t>.</a:t>
            </a:r>
            <a:br>
              <a:rPr lang="en-US" sz="2800" dirty="0">
                <a:latin typeface="Calibri" panose="020F0502020204030204" pitchFamily="34" charset="0"/>
                <a:cs typeface="Calibri" panose="020F0502020204030204" pitchFamily="34" charset="0"/>
              </a:rPr>
            </a:br>
            <a:r>
              <a:rPr lang="en-US" sz="2800" b="0" i="0" dirty="0">
                <a:solidFill>
                  <a:srgbClr val="212529"/>
                </a:solidFill>
                <a:effectLst/>
                <a:latin typeface="Calibri" panose="020F0502020204030204" pitchFamily="34" charset="0"/>
                <a:cs typeface="Calibri" panose="020F0502020204030204" pitchFamily="34" charset="0"/>
              </a:rPr>
              <a:t>2. Select cell </a:t>
            </a:r>
            <a:r>
              <a:rPr lang="en-US" sz="2800" b="1" i="0" dirty="0">
                <a:solidFill>
                  <a:srgbClr val="212529"/>
                </a:solidFill>
                <a:effectLst/>
                <a:latin typeface="Calibri" panose="020F0502020204030204" pitchFamily="34" charset="0"/>
                <a:cs typeface="Calibri" panose="020F0502020204030204" pitchFamily="34" charset="0"/>
              </a:rPr>
              <a:t>B3</a:t>
            </a:r>
            <a:r>
              <a:rPr lang="en-US" sz="2800" b="0" i="0" dirty="0">
                <a:solidFill>
                  <a:srgbClr val="212529"/>
                </a:solidFill>
                <a:effectLst/>
                <a:latin typeface="Calibri" panose="020F0502020204030204" pitchFamily="34" charset="0"/>
                <a:cs typeface="Calibri" panose="020F0502020204030204" pitchFamily="34" charset="0"/>
              </a:rPr>
              <a:t>.</a:t>
            </a:r>
            <a:br>
              <a:rPr lang="en-US" sz="2800" dirty="0">
                <a:latin typeface="Calibri" panose="020F0502020204030204" pitchFamily="34" charset="0"/>
                <a:cs typeface="Calibri" panose="020F0502020204030204" pitchFamily="34" charset="0"/>
              </a:rPr>
            </a:br>
            <a:r>
              <a:rPr lang="en-US" sz="2800" b="0" i="0" dirty="0">
                <a:solidFill>
                  <a:srgbClr val="212529"/>
                </a:solidFill>
                <a:effectLst/>
                <a:latin typeface="Calibri" panose="020F0502020204030204" pitchFamily="34" charset="0"/>
                <a:cs typeface="Calibri" panose="020F0502020204030204" pitchFamily="34" charset="0"/>
              </a:rPr>
              <a:t>3. In the </a:t>
            </a:r>
            <a:r>
              <a:rPr lang="en-US" sz="2800" b="1" i="0" dirty="0">
                <a:solidFill>
                  <a:srgbClr val="212529"/>
                </a:solidFill>
                <a:effectLst/>
                <a:latin typeface="Calibri" panose="020F0502020204030204" pitchFamily="34" charset="0"/>
                <a:cs typeface="Calibri" panose="020F0502020204030204" pitchFamily="34" charset="0"/>
              </a:rPr>
              <a:t>Formulas</a:t>
            </a:r>
            <a:r>
              <a:rPr lang="en-US" sz="2800" b="0" i="0" dirty="0">
                <a:solidFill>
                  <a:srgbClr val="212529"/>
                </a:solidFill>
                <a:effectLst/>
                <a:latin typeface="Calibri" panose="020F0502020204030204" pitchFamily="34" charset="0"/>
                <a:cs typeface="Calibri" panose="020F0502020204030204" pitchFamily="34" charset="0"/>
              </a:rPr>
              <a:t> tab, in the </a:t>
            </a:r>
            <a:r>
              <a:rPr lang="en-US" sz="2800" b="1" i="0" dirty="0">
                <a:solidFill>
                  <a:srgbClr val="212529"/>
                </a:solidFill>
                <a:effectLst/>
                <a:latin typeface="Calibri" panose="020F0502020204030204" pitchFamily="34" charset="0"/>
                <a:cs typeface="Calibri" panose="020F0502020204030204" pitchFamily="34" charset="0"/>
              </a:rPr>
              <a:t>Function Library</a:t>
            </a:r>
            <a:r>
              <a:rPr lang="en-US" sz="2800" b="0" i="0" dirty="0">
                <a:solidFill>
                  <a:srgbClr val="212529"/>
                </a:solidFill>
                <a:effectLst/>
                <a:latin typeface="Calibri" panose="020F0502020204030204" pitchFamily="34" charset="0"/>
                <a:cs typeface="Calibri" panose="020F0502020204030204" pitchFamily="34" charset="0"/>
              </a:rPr>
              <a:t> group, click the dropdown arrow for </a:t>
            </a:r>
            <a:r>
              <a:rPr lang="en-US" sz="2800" b="1" i="0" dirty="0">
                <a:solidFill>
                  <a:srgbClr val="212529"/>
                </a:solidFill>
                <a:effectLst/>
                <a:latin typeface="Calibri" panose="020F0502020204030204" pitchFamily="34" charset="0"/>
                <a:cs typeface="Calibri" panose="020F0502020204030204" pitchFamily="34" charset="0"/>
              </a:rPr>
              <a:t>AutoSum</a:t>
            </a:r>
            <a:r>
              <a:rPr lang="en-US" sz="2800" b="0" i="0" dirty="0">
                <a:solidFill>
                  <a:srgbClr val="212529"/>
                </a:solidFill>
                <a:effectLst/>
                <a:latin typeface="Calibri" panose="020F0502020204030204" pitchFamily="34" charset="0"/>
                <a:cs typeface="Calibri" panose="020F0502020204030204" pitchFamily="34" charset="0"/>
              </a:rPr>
              <a:t> and select </a:t>
            </a:r>
            <a:r>
              <a:rPr lang="en-US" sz="2800" b="1" i="0" dirty="0">
                <a:solidFill>
                  <a:srgbClr val="212529"/>
                </a:solidFill>
                <a:effectLst/>
                <a:latin typeface="Calibri" panose="020F0502020204030204" pitchFamily="34" charset="0"/>
                <a:cs typeface="Calibri" panose="020F0502020204030204" pitchFamily="34" charset="0"/>
              </a:rPr>
              <a:t>Max</a:t>
            </a:r>
            <a:r>
              <a:rPr lang="en-US" sz="2800" b="0" i="0" dirty="0">
                <a:solidFill>
                  <a:srgbClr val="212529"/>
                </a:solidFill>
                <a:effectLst/>
                <a:latin typeface="Calibri" panose="020F0502020204030204" pitchFamily="34" charset="0"/>
                <a:cs typeface="Calibri" panose="020F0502020204030204" pitchFamily="34" charset="0"/>
              </a:rPr>
              <a:t>.</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6379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D0F0-7796-6AA4-0582-34A53331841A}"/>
              </a:ext>
            </a:extLst>
          </p:cNvPr>
          <p:cNvSpPr>
            <a:spLocks noGrp="1"/>
          </p:cNvSpPr>
          <p:nvPr>
            <p:ph type="title"/>
          </p:nvPr>
        </p:nvSpPr>
        <p:spPr/>
        <p:txBody>
          <a:bodyPr/>
          <a:lstStyle/>
          <a:p>
            <a:r>
              <a:rPr lang="en-AU" dirty="0"/>
              <a:t>2. Client Onboarding and Billing</a:t>
            </a:r>
          </a:p>
        </p:txBody>
      </p:sp>
      <p:sp>
        <p:nvSpPr>
          <p:cNvPr id="4" name="TextBox 3">
            <a:extLst>
              <a:ext uri="{FF2B5EF4-FFF2-40B4-BE49-F238E27FC236}">
                <a16:creationId xmlns:a16="http://schemas.microsoft.com/office/drawing/2014/main" id="{5866DB0F-5593-71C1-7104-82DF74BD248B}"/>
              </a:ext>
            </a:extLst>
          </p:cNvPr>
          <p:cNvSpPr txBox="1"/>
          <p:nvPr/>
        </p:nvSpPr>
        <p:spPr>
          <a:xfrm>
            <a:off x="0" y="1639336"/>
            <a:ext cx="12192000" cy="261084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 Access the Client Billing Worksheet:</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Click on the tab labeled "Client Billing" at the bottom of the Excel window to select this specific worksheet where client information, billing, and payments are tracked.</a:t>
            </a:r>
          </a:p>
        </p:txBody>
      </p:sp>
    </p:spTree>
    <p:extLst>
      <p:ext uri="{BB962C8B-B14F-4D97-AF65-F5344CB8AC3E}">
        <p14:creationId xmlns:p14="http://schemas.microsoft.com/office/powerpoint/2010/main" val="2499158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BE7C5-8F2A-5292-1F3E-3E9BC161FC1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29C33D7-8CFD-8BA7-498A-4304381CD1CF}"/>
              </a:ext>
            </a:extLst>
          </p:cNvPr>
          <p:cNvSpPr txBox="1"/>
          <p:nvPr/>
        </p:nvSpPr>
        <p:spPr>
          <a:xfrm>
            <a:off x="0" y="0"/>
            <a:ext cx="45572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18.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Top Performers</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9B55EB2D-11B5-0F77-FA2D-135705364666}"/>
              </a:ext>
            </a:extLst>
          </p:cNvPr>
          <p:cNvSpPr txBox="1"/>
          <p:nvPr/>
        </p:nvSpPr>
        <p:spPr>
          <a:xfrm>
            <a:off x="-1" y="523220"/>
            <a:ext cx="4081347" cy="261084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0" i="0" dirty="0">
                <a:solidFill>
                  <a:srgbClr val="212529"/>
                </a:solidFill>
                <a:effectLst/>
                <a:latin typeface="-apple-system"/>
              </a:rPr>
              <a:t>In the </a:t>
            </a:r>
            <a:r>
              <a:rPr lang="en-US" sz="2800" b="1" i="0" dirty="0">
                <a:solidFill>
                  <a:srgbClr val="212529"/>
                </a:solidFill>
                <a:effectLst/>
                <a:latin typeface="-apple-system"/>
              </a:rPr>
              <a:t>Top Performers </a:t>
            </a:r>
            <a:r>
              <a:rPr lang="en-US" sz="2800" b="0" i="0" dirty="0">
                <a:solidFill>
                  <a:srgbClr val="212529"/>
                </a:solidFill>
                <a:effectLst/>
                <a:latin typeface="-apple-system"/>
              </a:rPr>
              <a:t>worksheet, determine the highest sales number for </a:t>
            </a:r>
            <a:r>
              <a:rPr lang="en-US" sz="2800" b="1" i="0" dirty="0">
                <a:solidFill>
                  <a:srgbClr val="212529"/>
                </a:solidFill>
                <a:effectLst/>
                <a:latin typeface="-apple-system"/>
              </a:rPr>
              <a:t>2011</a:t>
            </a:r>
            <a:r>
              <a:rPr lang="en-US" sz="2800" b="0" i="0" dirty="0">
                <a:solidFill>
                  <a:srgbClr val="212529"/>
                </a:solidFill>
                <a:effectLst/>
                <a:latin typeface="-apple-system"/>
              </a:rPr>
              <a:t> in cell </a:t>
            </a:r>
            <a:r>
              <a:rPr lang="en-US" sz="2800" b="1" i="0" dirty="0">
                <a:solidFill>
                  <a:srgbClr val="212529"/>
                </a:solidFill>
                <a:effectLst/>
                <a:latin typeface="-apple-system"/>
              </a:rPr>
              <a:t>B3</a:t>
            </a:r>
            <a:r>
              <a:rPr lang="en-US" sz="2800" b="0" i="0" dirty="0">
                <a:solidFill>
                  <a:srgbClr val="212529"/>
                </a:solidFill>
                <a:effectLst/>
                <a:latin typeface="-apple-system"/>
              </a:rPr>
              <a:t>.</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112107B7-46FA-0D5D-E927-C88B5249630D}"/>
              </a:ext>
            </a:extLst>
          </p:cNvPr>
          <p:cNvPicPr>
            <a:picLocks noChangeAspect="1"/>
          </p:cNvPicPr>
          <p:nvPr/>
        </p:nvPicPr>
        <p:blipFill>
          <a:blip r:embed="rId2"/>
          <a:srcRect l="33475" t="1074" b="10958"/>
          <a:stretch/>
        </p:blipFill>
        <p:spPr>
          <a:xfrm>
            <a:off x="4081346" y="73572"/>
            <a:ext cx="8110654" cy="6032938"/>
          </a:xfrm>
          <a:prstGeom prst="rect">
            <a:avLst/>
          </a:prstGeom>
        </p:spPr>
      </p:pic>
      <p:sp>
        <p:nvSpPr>
          <p:cNvPr id="8" name="TextBox 7">
            <a:extLst>
              <a:ext uri="{FF2B5EF4-FFF2-40B4-BE49-F238E27FC236}">
                <a16:creationId xmlns:a16="http://schemas.microsoft.com/office/drawing/2014/main" id="{AAD18342-370D-40E0-5DE8-E89B603829F0}"/>
              </a:ext>
            </a:extLst>
          </p:cNvPr>
          <p:cNvSpPr txBox="1"/>
          <p:nvPr/>
        </p:nvSpPr>
        <p:spPr>
          <a:xfrm>
            <a:off x="0" y="3357408"/>
            <a:ext cx="4081346" cy="3539430"/>
          </a:xfrm>
          <a:prstGeom prst="rect">
            <a:avLst/>
          </a:prstGeom>
          <a:noFill/>
        </p:spPr>
        <p:txBody>
          <a:bodyPr wrap="square">
            <a:spAutoFit/>
          </a:bodyPr>
          <a:lstStyle/>
          <a:p>
            <a:r>
              <a:rPr lang="en-US" sz="2800" b="0" i="0" dirty="0">
                <a:solidFill>
                  <a:srgbClr val="212529"/>
                </a:solidFill>
                <a:effectLst/>
                <a:latin typeface="Calibri" panose="020F0502020204030204" pitchFamily="34" charset="0"/>
                <a:cs typeface="Calibri" panose="020F0502020204030204" pitchFamily="34" charset="0"/>
              </a:rPr>
              <a:t>4. Ensure the cursor is blinking between the parentheses in the text </a:t>
            </a:r>
            <a:r>
              <a:rPr lang="en-US" sz="2800" b="1" i="0" dirty="0">
                <a:solidFill>
                  <a:srgbClr val="212529"/>
                </a:solidFill>
                <a:effectLst/>
                <a:latin typeface="Calibri" panose="020F0502020204030204" pitchFamily="34" charset="0"/>
                <a:cs typeface="Calibri" panose="020F0502020204030204" pitchFamily="34" charset="0"/>
              </a:rPr>
              <a:t>=MAX()</a:t>
            </a:r>
            <a:r>
              <a:rPr lang="en-US" sz="2800" b="0" i="0" dirty="0">
                <a:solidFill>
                  <a:srgbClr val="212529"/>
                </a:solidFill>
                <a:effectLst/>
                <a:latin typeface="Calibri" panose="020F0502020204030204" pitchFamily="34" charset="0"/>
                <a:cs typeface="Calibri" panose="020F0502020204030204" pitchFamily="34" charset="0"/>
              </a:rPr>
              <a:t>.</a:t>
            </a:r>
            <a:br>
              <a:rPr lang="en-US" sz="2800" dirty="0">
                <a:latin typeface="Calibri" panose="020F0502020204030204" pitchFamily="34" charset="0"/>
                <a:cs typeface="Calibri" panose="020F0502020204030204" pitchFamily="34" charset="0"/>
              </a:rPr>
            </a:br>
            <a:r>
              <a:rPr lang="en-US" sz="2800" b="0" i="0" dirty="0">
                <a:solidFill>
                  <a:srgbClr val="212529"/>
                </a:solidFill>
                <a:effectLst/>
                <a:latin typeface="Calibri" panose="020F0502020204030204" pitchFamily="34" charset="0"/>
                <a:cs typeface="Calibri" panose="020F0502020204030204" pitchFamily="34" charset="0"/>
              </a:rPr>
              <a:t>5. Select the </a:t>
            </a:r>
            <a:r>
              <a:rPr lang="en-US" sz="2800" b="1" i="0" dirty="0">
                <a:solidFill>
                  <a:srgbClr val="212529"/>
                </a:solidFill>
                <a:effectLst/>
                <a:latin typeface="Calibri" panose="020F0502020204030204" pitchFamily="34" charset="0"/>
                <a:cs typeface="Calibri" panose="020F0502020204030204" pitchFamily="34" charset="0"/>
              </a:rPr>
              <a:t>Sales 2011</a:t>
            </a:r>
            <a:r>
              <a:rPr lang="en-US" sz="2800" b="0" i="0" dirty="0">
                <a:solidFill>
                  <a:srgbClr val="212529"/>
                </a:solidFill>
                <a:effectLst/>
                <a:latin typeface="Calibri" panose="020F0502020204030204" pitchFamily="34" charset="0"/>
                <a:cs typeface="Calibri" panose="020F0502020204030204" pitchFamily="34" charset="0"/>
              </a:rPr>
              <a:t>worksheet and select cells </a:t>
            </a:r>
            <a:r>
              <a:rPr lang="en-US" sz="2800" b="1" i="0" dirty="0">
                <a:solidFill>
                  <a:srgbClr val="212529"/>
                </a:solidFill>
                <a:effectLst/>
                <a:latin typeface="Calibri" panose="020F0502020204030204" pitchFamily="34" charset="0"/>
                <a:cs typeface="Calibri" panose="020F0502020204030204" pitchFamily="34" charset="0"/>
              </a:rPr>
              <a:t>D3:D7</a:t>
            </a:r>
            <a:r>
              <a:rPr lang="en-US" sz="2800" b="0" i="0" dirty="0">
                <a:solidFill>
                  <a:srgbClr val="212529"/>
                </a:solidFill>
                <a:effectLst/>
                <a:latin typeface="Calibri" panose="020F0502020204030204" pitchFamily="34" charset="0"/>
                <a:cs typeface="Calibri" panose="020F0502020204030204" pitchFamily="34" charset="0"/>
              </a:rPr>
              <a:t>.</a:t>
            </a:r>
            <a:br>
              <a:rPr lang="en-US" sz="2800" dirty="0">
                <a:latin typeface="Calibri" panose="020F0502020204030204" pitchFamily="34" charset="0"/>
                <a:cs typeface="Calibri" panose="020F0502020204030204" pitchFamily="34" charset="0"/>
              </a:rPr>
            </a:br>
            <a:r>
              <a:rPr lang="en-US" sz="2800" b="0" i="0" dirty="0">
                <a:solidFill>
                  <a:srgbClr val="212529"/>
                </a:solidFill>
                <a:effectLst/>
                <a:latin typeface="Calibri" panose="020F0502020204030204" pitchFamily="34" charset="0"/>
                <a:cs typeface="Calibri" panose="020F0502020204030204" pitchFamily="34" charset="0"/>
              </a:rPr>
              <a:t>6. Press the </a:t>
            </a:r>
            <a:r>
              <a:rPr lang="en-US" sz="2800" b="1" i="0" dirty="0">
                <a:solidFill>
                  <a:srgbClr val="212529"/>
                </a:solidFill>
                <a:effectLst/>
                <a:latin typeface="Calibri" panose="020F0502020204030204" pitchFamily="34" charset="0"/>
                <a:cs typeface="Calibri" panose="020F0502020204030204" pitchFamily="34" charset="0"/>
              </a:rPr>
              <a:t>Enter</a:t>
            </a:r>
            <a:r>
              <a:rPr lang="en-US" sz="2800" b="0" i="0" dirty="0">
                <a:solidFill>
                  <a:srgbClr val="212529"/>
                </a:solidFill>
                <a:effectLst/>
                <a:latin typeface="Calibri" panose="020F0502020204030204" pitchFamily="34" charset="0"/>
                <a:cs typeface="Calibri" panose="020F0502020204030204" pitchFamily="34" charset="0"/>
              </a:rPr>
              <a:t> key.</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5198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1A16B-88B2-1182-2133-8EFD9BEA359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674B5B7-4401-B510-076F-752BD6DB3647}"/>
              </a:ext>
            </a:extLst>
          </p:cNvPr>
          <p:cNvSpPr txBox="1"/>
          <p:nvPr/>
        </p:nvSpPr>
        <p:spPr>
          <a:xfrm>
            <a:off x="0" y="0"/>
            <a:ext cx="45572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12529"/>
                </a:solidFill>
                <a:effectLst/>
                <a:uLnTx/>
                <a:uFillTx/>
                <a:latin typeface="-apple-system"/>
                <a:ea typeface="+mn-ea"/>
                <a:cs typeface="+mn-cs"/>
              </a:rPr>
              <a:t>19. </a:t>
            </a:r>
            <a:r>
              <a:rPr kumimoji="0" lang="en-US" sz="2800" b="1" i="0" u="none" strike="noStrike" kern="1200" cap="none" spc="0" normalizeH="0" baseline="0" noProof="0" dirty="0">
                <a:ln>
                  <a:noFill/>
                </a:ln>
                <a:solidFill>
                  <a:srgbClr val="212529"/>
                </a:solidFill>
                <a:effectLst/>
                <a:uLnTx/>
                <a:uFillTx/>
                <a:latin typeface="-apple-system"/>
                <a:ea typeface="+mn-ea"/>
                <a:cs typeface="+mn-cs"/>
              </a:rPr>
              <a:t>Hide Rows</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FB200E21-6951-E23D-38E1-D3CF899D7E92}"/>
              </a:ext>
            </a:extLst>
          </p:cNvPr>
          <p:cNvSpPr txBox="1"/>
          <p:nvPr/>
        </p:nvSpPr>
        <p:spPr>
          <a:xfrm>
            <a:off x="-1" y="523220"/>
            <a:ext cx="4081347" cy="196451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0" i="0" dirty="0">
                <a:solidFill>
                  <a:srgbClr val="212529"/>
                </a:solidFill>
                <a:effectLst/>
                <a:latin typeface="-apple-system"/>
              </a:rPr>
              <a:t>Change the worksheet view to </a:t>
            </a:r>
            <a:r>
              <a:rPr lang="en-US" sz="2800" b="1" i="0" dirty="0">
                <a:solidFill>
                  <a:srgbClr val="212529"/>
                </a:solidFill>
                <a:effectLst/>
                <a:latin typeface="-apple-system"/>
              </a:rPr>
              <a:t>Page Layout</a:t>
            </a:r>
            <a:r>
              <a:rPr lang="en-US" sz="2800" b="0" i="0" dirty="0">
                <a:solidFill>
                  <a:srgbClr val="212529"/>
                </a:solidFill>
                <a:effectLst/>
                <a:latin typeface="-apple-system"/>
              </a:rPr>
              <a:t> and hide rows 2 and 3.</a:t>
            </a:r>
            <a:endPar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3E445E15-4600-43CC-5085-683676769419}"/>
              </a:ext>
            </a:extLst>
          </p:cNvPr>
          <p:cNvSpPr txBox="1"/>
          <p:nvPr/>
        </p:nvSpPr>
        <p:spPr>
          <a:xfrm>
            <a:off x="-2" y="2487732"/>
            <a:ext cx="4557252" cy="4401205"/>
          </a:xfrm>
          <a:prstGeom prst="rect">
            <a:avLst/>
          </a:prstGeom>
          <a:noFill/>
        </p:spPr>
        <p:txBody>
          <a:bodyPr wrap="square">
            <a:spAutoFit/>
          </a:bodyPr>
          <a:lstStyle/>
          <a:p>
            <a:r>
              <a:rPr lang="en-US" sz="2800" b="0" i="0" dirty="0">
                <a:solidFill>
                  <a:srgbClr val="212529"/>
                </a:solidFill>
                <a:effectLst/>
                <a:latin typeface="-apple-system"/>
              </a:rPr>
              <a:t>1. In the </a:t>
            </a:r>
            <a:r>
              <a:rPr lang="en-US" sz="2800" b="1" i="0" dirty="0">
                <a:solidFill>
                  <a:srgbClr val="212529"/>
                </a:solidFill>
                <a:effectLst/>
                <a:latin typeface="-apple-system"/>
              </a:rPr>
              <a:t>View</a:t>
            </a:r>
            <a:r>
              <a:rPr lang="en-US" sz="2800" b="0" i="0" dirty="0">
                <a:solidFill>
                  <a:srgbClr val="212529"/>
                </a:solidFill>
                <a:effectLst/>
                <a:latin typeface="-apple-system"/>
              </a:rPr>
              <a:t> tab, in the </a:t>
            </a:r>
            <a:r>
              <a:rPr lang="en-US" sz="2800" b="1" i="0" dirty="0">
                <a:solidFill>
                  <a:srgbClr val="212529"/>
                </a:solidFill>
                <a:effectLst/>
                <a:latin typeface="-apple-system"/>
              </a:rPr>
              <a:t>Workbook </a:t>
            </a:r>
            <a:r>
              <a:rPr lang="en-US" sz="2800" b="1" i="0" dirty="0" err="1">
                <a:solidFill>
                  <a:srgbClr val="212529"/>
                </a:solidFill>
                <a:effectLst/>
                <a:latin typeface="-apple-system"/>
              </a:rPr>
              <a:t>Views</a:t>
            </a:r>
            <a:r>
              <a:rPr lang="en-US" sz="2800" b="0" i="0" dirty="0" err="1">
                <a:solidFill>
                  <a:srgbClr val="212529"/>
                </a:solidFill>
                <a:effectLst/>
                <a:latin typeface="-apple-system"/>
              </a:rPr>
              <a:t>group</a:t>
            </a:r>
            <a:r>
              <a:rPr lang="en-US" sz="2800" b="0" i="0" dirty="0">
                <a:solidFill>
                  <a:srgbClr val="212529"/>
                </a:solidFill>
                <a:effectLst/>
                <a:latin typeface="-apple-system"/>
              </a:rPr>
              <a:t>, select </a:t>
            </a:r>
            <a:r>
              <a:rPr lang="en-US" sz="2800" b="1" i="0" dirty="0">
                <a:solidFill>
                  <a:srgbClr val="212529"/>
                </a:solidFill>
                <a:effectLst/>
                <a:latin typeface="-apple-system"/>
              </a:rPr>
              <a:t>Page Layout</a:t>
            </a:r>
            <a:r>
              <a:rPr lang="en-US" sz="2800" b="0" i="0" dirty="0">
                <a:solidFill>
                  <a:srgbClr val="212529"/>
                </a:solidFill>
                <a:effectLst/>
                <a:latin typeface="-apple-system"/>
              </a:rPr>
              <a:t>.</a:t>
            </a:r>
            <a:br>
              <a:rPr lang="en-US" sz="2800" dirty="0"/>
            </a:br>
            <a:r>
              <a:rPr lang="en-US" sz="2800" b="0" i="0" dirty="0">
                <a:solidFill>
                  <a:srgbClr val="212529"/>
                </a:solidFill>
                <a:effectLst/>
                <a:latin typeface="-apple-system"/>
              </a:rPr>
              <a:t>2. Select Rows </a:t>
            </a:r>
            <a:r>
              <a:rPr lang="en-US" sz="2800" b="1" i="0" dirty="0">
                <a:solidFill>
                  <a:srgbClr val="212529"/>
                </a:solidFill>
                <a:effectLst/>
                <a:latin typeface="-apple-system"/>
              </a:rPr>
              <a:t>2</a:t>
            </a:r>
            <a:r>
              <a:rPr lang="en-US" sz="2800" b="0" i="0" dirty="0">
                <a:solidFill>
                  <a:srgbClr val="212529"/>
                </a:solidFill>
                <a:effectLst/>
                <a:latin typeface="-apple-system"/>
              </a:rPr>
              <a:t> and </a:t>
            </a:r>
            <a:r>
              <a:rPr lang="en-US" sz="2800" b="1" i="0" dirty="0">
                <a:solidFill>
                  <a:srgbClr val="212529"/>
                </a:solidFill>
                <a:effectLst/>
                <a:latin typeface="-apple-system"/>
              </a:rPr>
              <a:t>3</a:t>
            </a:r>
            <a:r>
              <a:rPr lang="en-US" sz="2800" b="0" i="0" dirty="0">
                <a:solidFill>
                  <a:srgbClr val="212529"/>
                </a:solidFill>
                <a:effectLst/>
                <a:latin typeface="-apple-system"/>
              </a:rPr>
              <a:t>.</a:t>
            </a:r>
            <a:br>
              <a:rPr lang="en-US" sz="2800" dirty="0"/>
            </a:br>
            <a:r>
              <a:rPr lang="en-US" sz="2800" b="0" i="0" dirty="0">
                <a:solidFill>
                  <a:srgbClr val="212529"/>
                </a:solidFill>
                <a:effectLst/>
                <a:latin typeface="-apple-system"/>
              </a:rPr>
              <a:t>3. In the </a:t>
            </a:r>
            <a:r>
              <a:rPr lang="en-US" sz="2800" b="1" i="0" dirty="0">
                <a:solidFill>
                  <a:srgbClr val="212529"/>
                </a:solidFill>
                <a:effectLst/>
                <a:latin typeface="-apple-system"/>
              </a:rPr>
              <a:t>Home</a:t>
            </a:r>
            <a:r>
              <a:rPr lang="en-US" sz="2800" b="0" i="0" dirty="0">
                <a:solidFill>
                  <a:srgbClr val="212529"/>
                </a:solidFill>
                <a:effectLst/>
                <a:latin typeface="-apple-system"/>
              </a:rPr>
              <a:t> tab, in the </a:t>
            </a:r>
            <a:r>
              <a:rPr lang="en-US" sz="2800" b="1" i="0" dirty="0">
                <a:solidFill>
                  <a:srgbClr val="212529"/>
                </a:solidFill>
                <a:effectLst/>
                <a:latin typeface="-apple-system"/>
              </a:rPr>
              <a:t>Cells</a:t>
            </a:r>
            <a:r>
              <a:rPr lang="en-US" sz="2800" b="0" i="0" dirty="0">
                <a:solidFill>
                  <a:srgbClr val="212529"/>
                </a:solidFill>
                <a:effectLst/>
                <a:latin typeface="-apple-system"/>
              </a:rPr>
              <a:t> group, select </a:t>
            </a:r>
            <a:r>
              <a:rPr lang="en-US" sz="2800" b="1" i="0" dirty="0">
                <a:solidFill>
                  <a:srgbClr val="212529"/>
                </a:solidFill>
                <a:effectLst/>
                <a:latin typeface="-apple-system"/>
              </a:rPr>
              <a:t>Format</a:t>
            </a:r>
            <a:r>
              <a:rPr lang="en-US" sz="2800" b="0" i="0" dirty="0">
                <a:solidFill>
                  <a:srgbClr val="212529"/>
                </a:solidFill>
                <a:effectLst/>
                <a:latin typeface="-apple-system"/>
              </a:rPr>
              <a:t>.</a:t>
            </a:r>
            <a:br>
              <a:rPr lang="en-US" sz="2800" dirty="0"/>
            </a:br>
            <a:r>
              <a:rPr lang="en-US" sz="2800" b="0" i="0" dirty="0">
                <a:solidFill>
                  <a:srgbClr val="212529"/>
                </a:solidFill>
                <a:effectLst/>
                <a:latin typeface="-apple-system"/>
              </a:rPr>
              <a:t>4. In the </a:t>
            </a:r>
            <a:r>
              <a:rPr lang="en-US" sz="2800" b="1" i="0" dirty="0">
                <a:solidFill>
                  <a:srgbClr val="212529"/>
                </a:solidFill>
                <a:effectLst/>
                <a:latin typeface="-apple-system"/>
              </a:rPr>
              <a:t>Visibility</a:t>
            </a:r>
            <a:r>
              <a:rPr lang="fa-IR" sz="2800" b="1" i="0">
                <a:solidFill>
                  <a:srgbClr val="212529"/>
                </a:solidFill>
                <a:effectLst/>
                <a:latin typeface="-apple-system"/>
              </a:rPr>
              <a:t> </a:t>
            </a:r>
            <a:r>
              <a:rPr lang="en-US" sz="2800" b="0" i="0">
                <a:solidFill>
                  <a:srgbClr val="212529"/>
                </a:solidFill>
                <a:effectLst/>
                <a:latin typeface="-apple-system"/>
              </a:rPr>
              <a:t>section </a:t>
            </a:r>
            <a:r>
              <a:rPr lang="en-US" sz="2800" b="0" i="0" dirty="0">
                <a:solidFill>
                  <a:srgbClr val="212529"/>
                </a:solidFill>
                <a:effectLst/>
                <a:latin typeface="-apple-system"/>
              </a:rPr>
              <a:t>choose </a:t>
            </a:r>
            <a:r>
              <a:rPr lang="en-US" sz="2800" b="1" i="0" dirty="0">
                <a:solidFill>
                  <a:srgbClr val="212529"/>
                </a:solidFill>
                <a:effectLst/>
                <a:latin typeface="-apple-system"/>
              </a:rPr>
              <a:t>Hide &amp; Unhide &gt; Hide Rows</a:t>
            </a:r>
            <a:r>
              <a:rPr lang="en-US" sz="2800" b="0" i="0" dirty="0">
                <a:solidFill>
                  <a:srgbClr val="212529"/>
                </a:solidFill>
                <a:effectLst/>
                <a:latin typeface="-apple-system"/>
              </a:rPr>
              <a:t>.</a:t>
            </a:r>
            <a:endParaRPr lang="en-AU"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E550F4E-6A5C-0322-0555-937AA96B2FB3}"/>
              </a:ext>
            </a:extLst>
          </p:cNvPr>
          <p:cNvPicPr>
            <a:picLocks noChangeAspect="1"/>
          </p:cNvPicPr>
          <p:nvPr/>
        </p:nvPicPr>
        <p:blipFill>
          <a:blip r:embed="rId2"/>
          <a:srcRect l="33475" b="6207"/>
          <a:stretch/>
        </p:blipFill>
        <p:spPr>
          <a:xfrm>
            <a:off x="4557250" y="0"/>
            <a:ext cx="7634749" cy="6054905"/>
          </a:xfrm>
          <a:prstGeom prst="rect">
            <a:avLst/>
          </a:prstGeom>
        </p:spPr>
      </p:pic>
    </p:spTree>
    <p:extLst>
      <p:ext uri="{BB962C8B-B14F-4D97-AF65-F5344CB8AC3E}">
        <p14:creationId xmlns:p14="http://schemas.microsoft.com/office/powerpoint/2010/main" val="4043767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E144D-7CF0-705B-03B3-2142C08CEED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DB140B1-AD9A-862D-B584-D49BBC19B875}"/>
              </a:ext>
            </a:extLst>
          </p:cNvPr>
          <p:cNvSpPr txBox="1"/>
          <p:nvPr/>
        </p:nvSpPr>
        <p:spPr>
          <a:xfrm>
            <a:off x="0" y="0"/>
            <a:ext cx="4557252"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cs typeface="Calibri" panose="020F0502020204030204" pitchFamily="34" charset="0"/>
              </a:rPr>
              <a:t>20. </a:t>
            </a:r>
            <a:r>
              <a:rPr lang="en-US" sz="2800" b="1" dirty="0">
                <a:solidFill>
                  <a:srgbClr val="212529"/>
                </a:solidFill>
                <a:latin typeface="Calibri" panose="020F0502020204030204" pitchFamily="34" charset="0"/>
                <a:cs typeface="Calibri" panose="020F0502020204030204" pitchFamily="34" charset="0"/>
              </a:rPr>
              <a:t>Load a Text File and make the first r</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cs typeface="Calibri" panose="020F0502020204030204" pitchFamily="34" charset="0"/>
              </a:rPr>
              <a:t>ow as the header</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7B18BB9-3A74-B8B7-EDDB-D9A9B9EECFC4}"/>
              </a:ext>
            </a:extLst>
          </p:cNvPr>
          <p:cNvSpPr txBox="1"/>
          <p:nvPr/>
        </p:nvSpPr>
        <p:spPr>
          <a:xfrm>
            <a:off x="1" y="1138773"/>
            <a:ext cx="4557250" cy="325717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Open Excel</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on your computer.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Load the text file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provided (Sample_Data.txt on </a:t>
            </a:r>
            <a:r>
              <a:rPr kumimoji="0" lang="en-US" altLang="en-US" sz="2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Github</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Clic</a:t>
            </a:r>
            <a:r>
              <a:rPr lang="en-US" altLang="en-US" sz="2800" dirty="0">
                <a:latin typeface="Calibri" panose="020F0502020204030204" pitchFamily="34" charset="0"/>
                <a:cs typeface="Calibri" panose="020F0502020204030204" pitchFamily="34" charset="0"/>
              </a:rPr>
              <a:t>k on Data &gt;&gt; From Text</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F2C0E5F-4891-5C28-313F-F9C9C16D0538}"/>
              </a:ext>
            </a:extLst>
          </p:cNvPr>
          <p:cNvPicPr>
            <a:picLocks noChangeAspect="1"/>
          </p:cNvPicPr>
          <p:nvPr/>
        </p:nvPicPr>
        <p:blipFill>
          <a:blip r:embed="rId2"/>
          <a:srcRect b="6179"/>
          <a:stretch/>
        </p:blipFill>
        <p:spPr>
          <a:xfrm>
            <a:off x="4557250" y="0"/>
            <a:ext cx="7634749" cy="4029192"/>
          </a:xfrm>
          <a:prstGeom prst="rect">
            <a:avLst/>
          </a:prstGeom>
        </p:spPr>
      </p:pic>
      <p:sp>
        <p:nvSpPr>
          <p:cNvPr id="9" name="Rectangle: Rounded Corners 8">
            <a:extLst>
              <a:ext uri="{FF2B5EF4-FFF2-40B4-BE49-F238E27FC236}">
                <a16:creationId xmlns:a16="http://schemas.microsoft.com/office/drawing/2014/main" id="{DC6D883A-487C-F3C9-FF5E-E9C8715DDDCC}"/>
              </a:ext>
            </a:extLst>
          </p:cNvPr>
          <p:cNvSpPr/>
          <p:nvPr/>
        </p:nvSpPr>
        <p:spPr>
          <a:xfrm>
            <a:off x="6228736" y="252046"/>
            <a:ext cx="216877" cy="1817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9E40CD20-9C9E-C4C0-2CFB-AA6269A974C5}"/>
              </a:ext>
            </a:extLst>
          </p:cNvPr>
          <p:cNvSpPr/>
          <p:nvPr/>
        </p:nvSpPr>
        <p:spPr>
          <a:xfrm>
            <a:off x="4876800" y="404446"/>
            <a:ext cx="627185" cy="1817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10697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FEEF5-6A53-06D0-6F84-DECE4BBF351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2DDBE4-2110-004D-314D-87223396F24B}"/>
              </a:ext>
            </a:extLst>
          </p:cNvPr>
          <p:cNvPicPr>
            <a:picLocks noChangeAspect="1"/>
          </p:cNvPicPr>
          <p:nvPr/>
        </p:nvPicPr>
        <p:blipFill>
          <a:blip r:embed="rId2"/>
          <a:srcRect l="14569" t="8547" r="20949" b="41916"/>
          <a:stretch/>
        </p:blipFill>
        <p:spPr>
          <a:xfrm>
            <a:off x="4557250" y="0"/>
            <a:ext cx="7634749" cy="3299179"/>
          </a:xfrm>
          <a:prstGeom prst="rect">
            <a:avLst/>
          </a:prstGeom>
        </p:spPr>
      </p:pic>
      <p:sp>
        <p:nvSpPr>
          <p:cNvPr id="7" name="TextBox 6">
            <a:extLst>
              <a:ext uri="{FF2B5EF4-FFF2-40B4-BE49-F238E27FC236}">
                <a16:creationId xmlns:a16="http://schemas.microsoft.com/office/drawing/2014/main" id="{86121D7B-B614-E8B4-94D6-4EE4E1E527F3}"/>
              </a:ext>
            </a:extLst>
          </p:cNvPr>
          <p:cNvSpPr txBox="1"/>
          <p:nvPr/>
        </p:nvSpPr>
        <p:spPr>
          <a:xfrm>
            <a:off x="0" y="0"/>
            <a:ext cx="4557252"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cs typeface="Calibri" panose="020F0502020204030204" pitchFamily="34" charset="0"/>
              </a:rPr>
              <a:t>20. </a:t>
            </a:r>
            <a:r>
              <a:rPr lang="en-US" sz="2800" b="1" dirty="0">
                <a:solidFill>
                  <a:srgbClr val="212529"/>
                </a:solidFill>
                <a:latin typeface="Calibri" panose="020F0502020204030204" pitchFamily="34" charset="0"/>
                <a:cs typeface="Calibri" panose="020F0502020204030204" pitchFamily="34" charset="0"/>
              </a:rPr>
              <a:t>Load a Text File and make the first r</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cs typeface="Calibri" panose="020F0502020204030204" pitchFamily="34" charset="0"/>
              </a:rPr>
              <a:t>ow as the header</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5EF650A-4AE3-8E27-CE2A-C91D60865E56}"/>
              </a:ext>
            </a:extLst>
          </p:cNvPr>
          <p:cNvSpPr txBox="1"/>
          <p:nvPr/>
        </p:nvSpPr>
        <p:spPr>
          <a:xfrm>
            <a:off x="1" y="1379577"/>
            <a:ext cx="4557250" cy="54784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500" b="1" dirty="0">
                <a:latin typeface="Calibri" panose="020F0502020204030204" pitchFamily="34" charset="0"/>
                <a:cs typeface="Calibri" panose="020F0502020204030204" pitchFamily="34" charset="0"/>
              </a:rPr>
              <a:t> Load</a:t>
            </a:r>
            <a:r>
              <a:rPr lang="en-US" sz="2500" dirty="0">
                <a:latin typeface="Calibri" panose="020F0502020204030204" pitchFamily="34" charset="0"/>
                <a:cs typeface="Calibri" panose="020F0502020204030204" pitchFamily="34" charset="0"/>
              </a:rPr>
              <a:t>: This will load the data directly into the existing worksheet in Excel, starting from the selected cell. If you don't need to change anything about the data, you can click this option.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sz="2500" b="1" dirty="0">
                <a:latin typeface="Calibri" panose="020F0502020204030204" pitchFamily="34" charset="0"/>
                <a:cs typeface="Calibri" panose="020F0502020204030204" pitchFamily="34" charset="0"/>
              </a:rPr>
              <a:t> Load To</a:t>
            </a:r>
            <a:r>
              <a:rPr lang="en-US" sz="2500" dirty="0">
                <a:latin typeface="Calibri" panose="020F0502020204030204" pitchFamily="34" charset="0"/>
                <a:cs typeface="Calibri" panose="020F0502020204030204" pitchFamily="34" charset="0"/>
              </a:rPr>
              <a:t>: This allows you to choose where you want the data to be loaded, such as in a new worksheet or as a table. You can use this option if you want more control over where the data is placed.</a:t>
            </a:r>
            <a:endParaRPr kumimoji="0" lang="en-US" altLang="en-US" sz="2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6B4A1E68-29CF-66AB-B451-5FE1CA43592B}"/>
              </a:ext>
            </a:extLst>
          </p:cNvPr>
          <p:cNvSpPr/>
          <p:nvPr/>
        </p:nvSpPr>
        <p:spPr>
          <a:xfrm>
            <a:off x="4908331" y="614653"/>
            <a:ext cx="627185" cy="1817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9C5000A-0951-8EE7-32EA-CBA7791FF5D8}"/>
              </a:ext>
            </a:extLst>
          </p:cNvPr>
          <p:cNvPicPr>
            <a:picLocks noChangeAspect="1"/>
          </p:cNvPicPr>
          <p:nvPr/>
        </p:nvPicPr>
        <p:blipFill>
          <a:blip r:embed="rId3"/>
          <a:srcRect l="20690" t="6553" r="20517" b="13563"/>
          <a:stretch/>
        </p:blipFill>
        <p:spPr>
          <a:xfrm>
            <a:off x="5780689" y="3337075"/>
            <a:ext cx="4557250" cy="3483029"/>
          </a:xfrm>
          <a:prstGeom prst="rect">
            <a:avLst/>
          </a:prstGeom>
        </p:spPr>
      </p:pic>
      <p:sp>
        <p:nvSpPr>
          <p:cNvPr id="11" name="Rectangle: Rounded Corners 10">
            <a:extLst>
              <a:ext uri="{FF2B5EF4-FFF2-40B4-BE49-F238E27FC236}">
                <a16:creationId xmlns:a16="http://schemas.microsoft.com/office/drawing/2014/main" id="{250BB799-FEF8-E323-0969-C6D72110BB66}"/>
              </a:ext>
            </a:extLst>
          </p:cNvPr>
          <p:cNvSpPr/>
          <p:nvPr/>
        </p:nvSpPr>
        <p:spPr>
          <a:xfrm>
            <a:off x="7861738" y="6285186"/>
            <a:ext cx="630621" cy="35735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21891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509D0-8080-4A0E-D746-3EC811B1D50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70353DA-F72C-93ED-BE2F-6A2A68AC8560}"/>
              </a:ext>
            </a:extLst>
          </p:cNvPr>
          <p:cNvSpPr txBox="1"/>
          <p:nvPr/>
        </p:nvSpPr>
        <p:spPr>
          <a:xfrm>
            <a:off x="0" y="0"/>
            <a:ext cx="440844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cs typeface="Calibri" panose="020F0502020204030204" pitchFamily="34" charset="0"/>
              </a:rPr>
              <a:t>20. </a:t>
            </a:r>
            <a:r>
              <a:rPr lang="en-US" sz="2800" b="1" dirty="0">
                <a:solidFill>
                  <a:srgbClr val="212529"/>
                </a:solidFill>
                <a:latin typeface="Calibri" panose="020F0502020204030204" pitchFamily="34" charset="0"/>
                <a:cs typeface="Calibri" panose="020F0502020204030204" pitchFamily="34" charset="0"/>
              </a:rPr>
              <a:t>Load a Text File and make the first r</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cs typeface="Calibri" panose="020F0502020204030204" pitchFamily="34" charset="0"/>
              </a:rPr>
              <a:t>ow as the header</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BED16DB-5E1A-4566-30A6-8285C12D5DB5}"/>
              </a:ext>
            </a:extLst>
          </p:cNvPr>
          <p:cNvSpPr txBox="1"/>
          <p:nvPr/>
        </p:nvSpPr>
        <p:spPr>
          <a:xfrm>
            <a:off x="1" y="1379577"/>
            <a:ext cx="4557250" cy="2610843"/>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lang="en-US" sz="2800" dirty="0">
                <a:latin typeface="Calibri" panose="020F0502020204030204" pitchFamily="34" charset="0"/>
                <a:cs typeface="Calibri" panose="020F0502020204030204" pitchFamily="34" charset="0"/>
              </a:rPr>
              <a:t> Select all </a:t>
            </a:r>
            <a:r>
              <a:rPr lang="en-US" sz="2800" b="1" dirty="0">
                <a:latin typeface="Calibri" panose="020F0502020204030204" pitchFamily="34" charset="0"/>
                <a:cs typeface="Calibri" panose="020F0502020204030204" pitchFamily="34" charset="0"/>
              </a:rPr>
              <a:t>Tabl</a:t>
            </a:r>
            <a:r>
              <a:rPr lang="en-US" sz="2800" dirty="0">
                <a:latin typeface="Calibri" panose="020F0502020204030204" pitchFamily="34" charset="0"/>
                <a:cs typeface="Calibri" panose="020F0502020204030204" pitchFamily="34" charset="0"/>
              </a:rPr>
              <a:t>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Clic</a:t>
            </a:r>
            <a:r>
              <a:rPr lang="en-US" altLang="en-US" sz="2800" dirty="0">
                <a:latin typeface="Calibri" panose="020F0502020204030204" pitchFamily="34" charset="0"/>
                <a:cs typeface="Calibri" panose="020F0502020204030204" pitchFamily="34" charset="0"/>
              </a:rPr>
              <a:t>k on </a:t>
            </a:r>
            <a:r>
              <a:rPr lang="en-US" altLang="en-US" sz="2800" b="1" dirty="0">
                <a:latin typeface="Calibri" panose="020F0502020204030204" pitchFamily="34" charset="0"/>
                <a:cs typeface="Calibri" panose="020F0502020204030204" pitchFamily="34" charset="0"/>
              </a:rPr>
              <a:t>Table Design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Make Sure ‘</a:t>
            </a: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Header Row</a:t>
            </a: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is </a:t>
            </a:r>
            <a:r>
              <a:rPr lang="en-US" altLang="en-US" sz="2800" dirty="0">
                <a:latin typeface="Calibri" panose="020F0502020204030204" pitchFamily="34" charset="0"/>
                <a:cs typeface="Calibri" panose="020F0502020204030204" pitchFamily="34" charset="0"/>
              </a:rPr>
              <a:t>selected</a:t>
            </a:r>
            <a:endPar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027CF7B-0071-F6B6-7C96-9452A6E5E3E7}"/>
              </a:ext>
            </a:extLst>
          </p:cNvPr>
          <p:cNvPicPr>
            <a:picLocks noChangeAspect="1"/>
          </p:cNvPicPr>
          <p:nvPr/>
        </p:nvPicPr>
        <p:blipFill>
          <a:blip r:embed="rId2"/>
          <a:srcRect r="36159" b="57561"/>
          <a:stretch/>
        </p:blipFill>
        <p:spPr>
          <a:xfrm>
            <a:off x="4408449" y="0"/>
            <a:ext cx="7783551" cy="2910468"/>
          </a:xfrm>
          <a:prstGeom prst="rect">
            <a:avLst/>
          </a:prstGeom>
        </p:spPr>
      </p:pic>
      <p:sp>
        <p:nvSpPr>
          <p:cNvPr id="5" name="Rectangle: Rounded Corners 4">
            <a:extLst>
              <a:ext uri="{FF2B5EF4-FFF2-40B4-BE49-F238E27FC236}">
                <a16:creationId xmlns:a16="http://schemas.microsoft.com/office/drawing/2014/main" id="{C8EDD140-4AD6-2C5F-F465-8D6E05BA49D8}"/>
              </a:ext>
            </a:extLst>
          </p:cNvPr>
          <p:cNvSpPr/>
          <p:nvPr/>
        </p:nvSpPr>
        <p:spPr>
          <a:xfrm>
            <a:off x="9300117" y="702527"/>
            <a:ext cx="936703" cy="17841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57419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AB264-1C9C-A029-5122-DE7384A84D2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05BB7E1-17A5-2AE0-C984-BB391BBA3F05}"/>
              </a:ext>
            </a:extLst>
          </p:cNvPr>
          <p:cNvSpPr txBox="1"/>
          <p:nvPr/>
        </p:nvSpPr>
        <p:spPr>
          <a:xfrm>
            <a:off x="0" y="0"/>
            <a:ext cx="440844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cs typeface="Calibri" panose="020F0502020204030204" pitchFamily="34" charset="0"/>
              </a:rPr>
              <a:t>20. </a:t>
            </a:r>
            <a:r>
              <a:rPr lang="en-US" sz="2800" b="1" dirty="0">
                <a:solidFill>
                  <a:srgbClr val="212529"/>
                </a:solidFill>
                <a:latin typeface="Calibri" panose="020F0502020204030204" pitchFamily="34" charset="0"/>
                <a:cs typeface="Calibri" panose="020F0502020204030204" pitchFamily="34" charset="0"/>
              </a:rPr>
              <a:t>Load a Text File and make the first r</a:t>
            </a:r>
            <a:r>
              <a:rPr kumimoji="0" lang="en-US" sz="2800" b="1" i="0" u="none" strike="noStrike" kern="1200" cap="none" spc="0" normalizeH="0" baseline="0" noProof="0" dirty="0">
                <a:ln>
                  <a:noFill/>
                </a:ln>
                <a:solidFill>
                  <a:srgbClr val="212529"/>
                </a:solidFill>
                <a:effectLst/>
                <a:uLnTx/>
                <a:uFillTx/>
                <a:latin typeface="Calibri" panose="020F0502020204030204" pitchFamily="34" charset="0"/>
                <a:cs typeface="Calibri" panose="020F0502020204030204" pitchFamily="34" charset="0"/>
              </a:rPr>
              <a:t>ow as the header</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EDDAB1D-A3F7-3066-298A-2DD1BB4B2D03}"/>
              </a:ext>
            </a:extLst>
          </p:cNvPr>
          <p:cNvSpPr txBox="1"/>
          <p:nvPr/>
        </p:nvSpPr>
        <p:spPr>
          <a:xfrm>
            <a:off x="1" y="1379577"/>
            <a:ext cx="3699640" cy="5196166"/>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lang="en-US" sz="2800" dirty="0">
                <a:latin typeface="Calibri" panose="020F0502020204030204" pitchFamily="34" charset="0"/>
                <a:cs typeface="Calibri" panose="020F0502020204030204" pitchFamily="34" charset="0"/>
              </a:rPr>
              <a:t> Or</a:t>
            </a:r>
          </a:p>
          <a:p>
            <a:pPr marL="0" marR="0" lvl="0" indent="0" algn="l" defTabSz="914400" rtl="0" eaLnBrk="0" fontAlgn="base" latinLnBrk="0" hangingPunct="0">
              <a:lnSpc>
                <a:spcPct val="150000"/>
              </a:lnSpc>
              <a:spcBef>
                <a:spcPct val="0"/>
              </a:spcBef>
              <a:spcAft>
                <a:spcPct val="0"/>
              </a:spcAft>
              <a:buClrTx/>
              <a:buSzTx/>
              <a:tabLst/>
            </a:pPr>
            <a:r>
              <a:rPr lang="en-US" sz="2800" dirty="0">
                <a:latin typeface="Calibri" panose="020F0502020204030204" pitchFamily="34" charset="0"/>
                <a:cs typeface="Calibri" panose="020F0502020204030204" pitchFamily="34" charset="0"/>
              </a:rPr>
              <a:t>You could also choose ‘Transform’ and make sure ‘Use First Row as Headers’ is shown!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a:t>
            </a:r>
            <a:r>
              <a:rPr lang="en-US" altLang="en-US" sz="2800" dirty="0">
                <a:latin typeface="Calibri" panose="020F0502020204030204" pitchFamily="34" charset="0"/>
                <a:cs typeface="Calibri" panose="020F0502020204030204" pitchFamily="34" charset="0"/>
              </a:rPr>
              <a:t>t has also the option ‘Use Headers as First Row’</a:t>
            </a:r>
            <a:endParaRPr kumimoji="0" lang="en-US" altLang="en-US" sz="28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7A801206-8327-29BF-2CD1-9D2A73157674}"/>
              </a:ext>
            </a:extLst>
          </p:cNvPr>
          <p:cNvSpPr/>
          <p:nvPr/>
        </p:nvSpPr>
        <p:spPr>
          <a:xfrm>
            <a:off x="9300117" y="702527"/>
            <a:ext cx="936703" cy="17841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48218B0B-59FD-F5B4-3DDD-B8F1AAAE44A7}"/>
              </a:ext>
            </a:extLst>
          </p:cNvPr>
          <p:cNvPicPr>
            <a:picLocks noChangeAspect="1"/>
          </p:cNvPicPr>
          <p:nvPr/>
        </p:nvPicPr>
        <p:blipFill>
          <a:blip r:embed="rId2"/>
          <a:srcRect l="5086" t="8736" r="5086" b="15709"/>
          <a:stretch/>
        </p:blipFill>
        <p:spPr>
          <a:xfrm>
            <a:off x="3888828" y="96908"/>
            <a:ext cx="8303171" cy="3928467"/>
          </a:xfrm>
          <a:prstGeom prst="rect">
            <a:avLst/>
          </a:prstGeom>
        </p:spPr>
      </p:pic>
    </p:spTree>
    <p:extLst>
      <p:ext uri="{BB962C8B-B14F-4D97-AF65-F5344CB8AC3E}">
        <p14:creationId xmlns:p14="http://schemas.microsoft.com/office/powerpoint/2010/main" val="301424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D0F0-7796-6AA4-0582-34A53331841A}"/>
              </a:ext>
            </a:extLst>
          </p:cNvPr>
          <p:cNvSpPr>
            <a:spLocks noGrp="1"/>
          </p:cNvSpPr>
          <p:nvPr>
            <p:ph type="title"/>
          </p:nvPr>
        </p:nvSpPr>
        <p:spPr/>
        <p:txBody>
          <a:bodyPr/>
          <a:lstStyle/>
          <a:p>
            <a:r>
              <a:rPr lang="en-AU" dirty="0"/>
              <a:t>2. Client Onboarding and Billing</a:t>
            </a:r>
          </a:p>
        </p:txBody>
      </p:sp>
      <p:sp>
        <p:nvSpPr>
          <p:cNvPr id="4" name="TextBox 3">
            <a:extLst>
              <a:ext uri="{FF2B5EF4-FFF2-40B4-BE49-F238E27FC236}">
                <a16:creationId xmlns:a16="http://schemas.microsoft.com/office/drawing/2014/main" id="{5866DB0F-5593-71C1-7104-82DF74BD248B}"/>
              </a:ext>
            </a:extLst>
          </p:cNvPr>
          <p:cNvSpPr txBox="1"/>
          <p:nvPr/>
        </p:nvSpPr>
        <p:spPr>
          <a:xfrm>
            <a:off x="0" y="1639336"/>
            <a:ext cx="12192000" cy="5196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3. Change the Page Margins to Narrow:</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To change the margins to "Narrow" on the "Client Billing" worksheet, follow these steps:</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Click on the </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Page Layout</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tab from the top menu in Excel.</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 the </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Page Setup</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group, locate the </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Margins</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dropdown.</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Click on </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Margins</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and select </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Narrow</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from the list of margin options.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This will reduce the margins on all sides of the page to fit more content when printing or viewing the sheet.</a:t>
            </a:r>
          </a:p>
        </p:txBody>
      </p:sp>
    </p:spTree>
    <p:extLst>
      <p:ext uri="{BB962C8B-B14F-4D97-AF65-F5344CB8AC3E}">
        <p14:creationId xmlns:p14="http://schemas.microsoft.com/office/powerpoint/2010/main" val="1393488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D0F0-7796-6AA4-0582-34A53331841A}"/>
              </a:ext>
            </a:extLst>
          </p:cNvPr>
          <p:cNvSpPr>
            <a:spLocks noGrp="1"/>
          </p:cNvSpPr>
          <p:nvPr>
            <p:ph type="title"/>
          </p:nvPr>
        </p:nvSpPr>
        <p:spPr/>
        <p:txBody>
          <a:bodyPr/>
          <a:lstStyle/>
          <a:p>
            <a:r>
              <a:rPr lang="en-AU" dirty="0"/>
              <a:t>2. Client Onboarding and Billing</a:t>
            </a:r>
          </a:p>
        </p:txBody>
      </p:sp>
      <p:sp>
        <p:nvSpPr>
          <p:cNvPr id="4" name="TextBox 3">
            <a:extLst>
              <a:ext uri="{FF2B5EF4-FFF2-40B4-BE49-F238E27FC236}">
                <a16:creationId xmlns:a16="http://schemas.microsoft.com/office/drawing/2014/main" id="{5866DB0F-5593-71C1-7104-82DF74BD248B}"/>
              </a:ext>
            </a:extLst>
          </p:cNvPr>
          <p:cNvSpPr txBox="1"/>
          <p:nvPr/>
        </p:nvSpPr>
        <p:spPr>
          <a:xfrm>
            <a:off x="0" y="1639336"/>
            <a:ext cx="12192000" cy="261084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4. Verify the Data:</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Ensure the client data such as Client ID, Client Name, Contact, Billed Amount, and Paid Amount are correctly entered and formatted as per the requirements displayed in the screenshot.</a:t>
            </a:r>
          </a:p>
        </p:txBody>
      </p:sp>
    </p:spTree>
    <p:extLst>
      <p:ext uri="{BB962C8B-B14F-4D97-AF65-F5344CB8AC3E}">
        <p14:creationId xmlns:p14="http://schemas.microsoft.com/office/powerpoint/2010/main" val="381448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D0F0-7796-6AA4-0582-34A53331841A}"/>
              </a:ext>
            </a:extLst>
          </p:cNvPr>
          <p:cNvSpPr>
            <a:spLocks noGrp="1"/>
          </p:cNvSpPr>
          <p:nvPr>
            <p:ph type="title"/>
          </p:nvPr>
        </p:nvSpPr>
        <p:spPr/>
        <p:txBody>
          <a:bodyPr/>
          <a:lstStyle/>
          <a:p>
            <a:r>
              <a:rPr lang="en-AU" dirty="0"/>
              <a:t>2. Client Onboarding and Billing</a:t>
            </a:r>
          </a:p>
        </p:txBody>
      </p:sp>
      <p:sp>
        <p:nvSpPr>
          <p:cNvPr id="4" name="TextBox 3">
            <a:extLst>
              <a:ext uri="{FF2B5EF4-FFF2-40B4-BE49-F238E27FC236}">
                <a16:creationId xmlns:a16="http://schemas.microsoft.com/office/drawing/2014/main" id="{5866DB0F-5593-71C1-7104-82DF74BD248B}"/>
              </a:ext>
            </a:extLst>
          </p:cNvPr>
          <p:cNvSpPr txBox="1"/>
          <p:nvPr/>
        </p:nvSpPr>
        <p:spPr>
          <a:xfrm>
            <a:off x="0" y="1639336"/>
            <a:ext cx="12192000" cy="196451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5. Save the Changes:</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After changing the margins and verifying the data, save the Excel file by clicking </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File</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&gt; </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Save</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or using the shortcut </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Ctrl + S</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1771251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1538</TotalTime>
  <Words>4166</Words>
  <Application>Microsoft Office PowerPoint</Application>
  <PresentationFormat>Widescreen</PresentationFormat>
  <Paragraphs>222</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-apple-system</vt:lpstr>
      <vt:lpstr>Aptos</vt:lpstr>
      <vt:lpstr>Aptos Display</vt:lpstr>
      <vt:lpstr>Arial</vt:lpstr>
      <vt:lpstr>Calibri</vt:lpstr>
      <vt:lpstr>Office Theme</vt:lpstr>
      <vt:lpstr>Preparation for Microsoft Exam</vt:lpstr>
      <vt:lpstr>1. Freeze Rows 1 and 2</vt:lpstr>
      <vt:lpstr>1. Freeze Rows 1 and 2</vt:lpstr>
      <vt:lpstr>1. Freeze Rows 1 and 2</vt:lpstr>
      <vt:lpstr>2. Client Onboarding and Billing</vt:lpstr>
      <vt:lpstr>2. Client Onboarding and Billing</vt:lpstr>
      <vt:lpstr>2. Client Onboarding and Billing</vt:lpstr>
      <vt:lpstr>2. Client Onboarding and Billing</vt:lpstr>
      <vt:lpstr>2. Client Onboarding and Billing</vt:lpstr>
      <vt:lpstr>3. Creating a monthly income report for Fabrikam Residences, with some specific instructions at the bottom related to adding "Rent" as a tag in the document properties.</vt:lpstr>
      <vt:lpstr>3. Creating a monthly income report for Fabrikam Residences, with some specific instructions at the bottom related to adding "Rent" as a tag in the document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314</cp:revision>
  <dcterms:created xsi:type="dcterms:W3CDTF">2024-08-07T00:37:24Z</dcterms:created>
  <dcterms:modified xsi:type="dcterms:W3CDTF">2024-10-11T20:44:45Z</dcterms:modified>
</cp:coreProperties>
</file>